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notesMasterIdLst>
    <p:notesMasterId r:id="rId27"/>
  </p:notesMasterIdLst>
  <p:sldIdLst>
    <p:sldId id="256" r:id="rId2"/>
    <p:sldId id="257" r:id="rId3"/>
    <p:sldId id="282" r:id="rId4"/>
    <p:sldId id="322" r:id="rId5"/>
    <p:sldId id="375" r:id="rId6"/>
    <p:sldId id="323" r:id="rId7"/>
    <p:sldId id="373" r:id="rId8"/>
    <p:sldId id="371" r:id="rId9"/>
    <p:sldId id="324" r:id="rId10"/>
    <p:sldId id="374" r:id="rId11"/>
    <p:sldId id="376" r:id="rId12"/>
    <p:sldId id="325" r:id="rId13"/>
    <p:sldId id="329" r:id="rId14"/>
    <p:sldId id="337" r:id="rId15"/>
    <p:sldId id="335" r:id="rId16"/>
    <p:sldId id="347" r:id="rId17"/>
    <p:sldId id="348" r:id="rId18"/>
    <p:sldId id="350" r:id="rId19"/>
    <p:sldId id="351" r:id="rId20"/>
    <p:sldId id="352" r:id="rId21"/>
    <p:sldId id="353" r:id="rId22"/>
    <p:sldId id="354" r:id="rId23"/>
    <p:sldId id="355" r:id="rId24"/>
    <p:sldId id="356" r:id="rId25"/>
    <p:sldId id="35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706" autoAdjust="0"/>
  </p:normalViewPr>
  <p:slideViewPr>
    <p:cSldViewPr>
      <p:cViewPr varScale="1">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E7BCAC9-C29B-45B0-9DA0-6ACF1615FE21}" type="datetimeFigureOut">
              <a:rPr lang="en-US"/>
              <a:pPr>
                <a:defRPr/>
              </a:pPr>
              <a:t>23/10/2020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14E55C0-BA27-4832-AD9E-2D077DFBD40C}" type="slidenum">
              <a:rPr lang="en-US" altLang="en-US"/>
              <a:pPr/>
              <a:t>‹#›</a:t>
            </a:fld>
            <a:endParaRPr lang="en-US" altLang="en-US"/>
          </a:p>
        </p:txBody>
      </p:sp>
    </p:spTree>
    <p:extLst>
      <p:ext uri="{BB962C8B-B14F-4D97-AF65-F5344CB8AC3E}">
        <p14:creationId xmlns:p14="http://schemas.microsoft.com/office/powerpoint/2010/main" val="2358663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7B530D-854D-4F2D-B785-C7C89E069464}" type="slidenum">
              <a:rPr lang="en-AU" altLang="en-US">
                <a:latin typeface="Calibri" panose="020F0502020204030204" pitchFamily="34" charset="0"/>
              </a:rPr>
              <a:pPr/>
              <a:t>8</a:t>
            </a:fld>
            <a:endParaRPr lang="en-AU" altLang="en-US">
              <a:latin typeface="Calibri" panose="020F050202020403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145872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2FE76CF-4D86-4A79-9958-166634F7539A}"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70B6D2-ED6E-4111-8F20-7B01F08E7BCD}" type="slidenum">
              <a:rPr lang="en-US" altLang="en-US"/>
              <a:pPr/>
              <a:t>‹#›</a:t>
            </a:fld>
            <a:endParaRPr lang="en-US" altLang="en-US"/>
          </a:p>
        </p:txBody>
      </p:sp>
    </p:spTree>
    <p:extLst>
      <p:ext uri="{BB962C8B-B14F-4D97-AF65-F5344CB8AC3E}">
        <p14:creationId xmlns:p14="http://schemas.microsoft.com/office/powerpoint/2010/main" val="203897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65E155-B571-485B-97A8-BF50DD4C9DAB}" type="datetimeFigureOut">
              <a:rPr lang="en-US"/>
              <a:pPr>
                <a:defRPr/>
              </a:pPr>
              <a:t>23/10/2020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4084C60-D766-4975-AD5B-93052686065C}" type="slidenum">
              <a:rPr lang="en-US" altLang="en-US"/>
              <a:pPr/>
              <a:t>‹#›</a:t>
            </a:fld>
            <a:endParaRPr lang="en-US" altLang="en-US"/>
          </a:p>
        </p:txBody>
      </p:sp>
    </p:spTree>
    <p:extLst>
      <p:ext uri="{BB962C8B-B14F-4D97-AF65-F5344CB8AC3E}">
        <p14:creationId xmlns:p14="http://schemas.microsoft.com/office/powerpoint/2010/main" val="148178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D44166-E949-4735-AC9C-BB9DE2302A36}"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2C181E-FBBA-4EF7-93A4-573127B7CD46}" type="slidenum">
              <a:rPr lang="en-US" altLang="en-US"/>
              <a:pPr/>
              <a:t>‹#›</a:t>
            </a:fld>
            <a:endParaRPr lang="en-US" altLang="en-US"/>
          </a:p>
        </p:txBody>
      </p:sp>
    </p:spTree>
    <p:extLst>
      <p:ext uri="{BB962C8B-B14F-4D97-AF65-F5344CB8AC3E}">
        <p14:creationId xmlns:p14="http://schemas.microsoft.com/office/powerpoint/2010/main" val="313584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7D7C8109-638B-4D48-9655-19B5CA3A8455}" type="datetimeFigureOut">
              <a:rPr lang="en-US"/>
              <a:pPr>
                <a:defRPr/>
              </a:pPr>
              <a:t>23/10/2020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E653E5FA-AB74-48EA-8722-62B25C078D3F}" type="slidenum">
              <a:rPr lang="en-US" altLang="en-US"/>
              <a:pPr/>
              <a:t>‹#›</a:t>
            </a:fld>
            <a:endParaRPr lang="en-US" altLang="en-US"/>
          </a:p>
        </p:txBody>
      </p:sp>
    </p:spTree>
    <p:extLst>
      <p:ext uri="{BB962C8B-B14F-4D97-AF65-F5344CB8AC3E}">
        <p14:creationId xmlns:p14="http://schemas.microsoft.com/office/powerpoint/2010/main" val="305751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5FAF1F-0721-4946-BF43-FC23874EEA92}"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BE2F54-9C54-4001-8982-6323286A2A04}" type="slidenum">
              <a:rPr lang="en-US" altLang="en-US"/>
              <a:pPr/>
              <a:t>‹#›</a:t>
            </a:fld>
            <a:endParaRPr lang="en-US" altLang="en-US"/>
          </a:p>
        </p:txBody>
      </p:sp>
    </p:spTree>
    <p:extLst>
      <p:ext uri="{BB962C8B-B14F-4D97-AF65-F5344CB8AC3E}">
        <p14:creationId xmlns:p14="http://schemas.microsoft.com/office/powerpoint/2010/main" val="90254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06FFD09F-B120-4267-8278-8718965F1370}" type="datetimeFigureOut">
              <a:rPr lang="en-US"/>
              <a:pPr>
                <a:defRPr/>
              </a:pPr>
              <a:t>23/10/2020</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37AF7A00-D55A-4AA5-8A55-F0F06AF46207}" type="slidenum">
              <a:rPr lang="en-US" altLang="en-US"/>
              <a:pPr/>
              <a:t>‹#›</a:t>
            </a:fld>
            <a:endParaRPr lang="en-US" altLang="en-US"/>
          </a:p>
        </p:txBody>
      </p:sp>
    </p:spTree>
    <p:extLst>
      <p:ext uri="{BB962C8B-B14F-4D97-AF65-F5344CB8AC3E}">
        <p14:creationId xmlns:p14="http://schemas.microsoft.com/office/powerpoint/2010/main" val="318335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0D394B55-B77A-4555-984E-53D0951A87EF}" type="datetimeFigureOut">
              <a:rPr lang="en-US"/>
              <a:pPr>
                <a:defRPr/>
              </a:pPr>
              <a:t>23/10/2020</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fld id="{1DF4E74B-283F-4124-A477-7F8CB8B7462E}" type="slidenum">
              <a:rPr lang="en-US" altLang="en-US"/>
              <a:pPr/>
              <a:t>‹#›</a:t>
            </a:fld>
            <a:endParaRPr lang="en-US" altLang="en-US"/>
          </a:p>
        </p:txBody>
      </p:sp>
    </p:spTree>
    <p:extLst>
      <p:ext uri="{BB962C8B-B14F-4D97-AF65-F5344CB8AC3E}">
        <p14:creationId xmlns:p14="http://schemas.microsoft.com/office/powerpoint/2010/main" val="151934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BDE98B0-F154-45E1-ADEF-FF12B2B5B568}"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B96C48-9965-4B6F-AF66-D6FE048CBAE5}" type="slidenum">
              <a:rPr lang="en-US" altLang="en-US"/>
              <a:pPr/>
              <a:t>‹#›</a:t>
            </a:fld>
            <a:endParaRPr lang="en-US" altLang="en-US"/>
          </a:p>
        </p:txBody>
      </p:sp>
    </p:spTree>
    <p:extLst>
      <p:ext uri="{BB962C8B-B14F-4D97-AF65-F5344CB8AC3E}">
        <p14:creationId xmlns:p14="http://schemas.microsoft.com/office/powerpoint/2010/main" val="176124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B058529-507A-4280-8904-BE1A35368861}"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28925E-93E2-4E50-BCCC-B754FF0EB1DD}" type="slidenum">
              <a:rPr lang="en-US" altLang="en-US"/>
              <a:pPr/>
              <a:t>‹#›</a:t>
            </a:fld>
            <a:endParaRPr lang="en-US" altLang="en-US"/>
          </a:p>
        </p:txBody>
      </p:sp>
    </p:spTree>
    <p:extLst>
      <p:ext uri="{BB962C8B-B14F-4D97-AF65-F5344CB8AC3E}">
        <p14:creationId xmlns:p14="http://schemas.microsoft.com/office/powerpoint/2010/main" val="139095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5EC2783-7879-431E-809A-21A3F8005EB2}"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9F465C-DE82-4FE7-95D3-3D392B9924D4}" type="slidenum">
              <a:rPr lang="en-US" altLang="en-US"/>
              <a:pPr/>
              <a:t>‹#›</a:t>
            </a:fld>
            <a:endParaRPr lang="en-US" altLang="en-US"/>
          </a:p>
        </p:txBody>
      </p:sp>
    </p:spTree>
    <p:extLst>
      <p:ext uri="{BB962C8B-B14F-4D97-AF65-F5344CB8AC3E}">
        <p14:creationId xmlns:p14="http://schemas.microsoft.com/office/powerpoint/2010/main" val="194297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0208B8-5CD4-4FB7-91C3-9EAF48B942FB}" type="datetimeFigureOut">
              <a:rPr lang="en-US"/>
              <a:pPr>
                <a:defRPr/>
              </a:pPr>
              <a:t>23/10/2020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2E9BC4-6875-4DCB-8F17-7E70897A6112}" type="slidenum">
              <a:rPr lang="en-US" altLang="en-US"/>
              <a:pPr/>
              <a:t>‹#›</a:t>
            </a:fld>
            <a:endParaRPr lang="en-US" altLang="en-US"/>
          </a:p>
        </p:txBody>
      </p:sp>
    </p:spTree>
    <p:extLst>
      <p:ext uri="{BB962C8B-B14F-4D97-AF65-F5344CB8AC3E}">
        <p14:creationId xmlns:p14="http://schemas.microsoft.com/office/powerpoint/2010/main" val="88550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2FBDB34-D744-40E5-92E5-E5EABAB186FD}" type="datetimeFigureOut">
              <a:rPr lang="en-US"/>
              <a:pPr>
                <a:defRPr/>
              </a:pPr>
              <a:t>23/10/2020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49868F-F61B-4832-B903-807016FB3AE0}" type="slidenum">
              <a:rPr lang="en-US" altLang="en-US"/>
              <a:pPr/>
              <a:t>‹#›</a:t>
            </a:fld>
            <a:endParaRPr lang="en-US" altLang="en-US"/>
          </a:p>
        </p:txBody>
      </p:sp>
    </p:spTree>
    <p:extLst>
      <p:ext uri="{BB962C8B-B14F-4D97-AF65-F5344CB8AC3E}">
        <p14:creationId xmlns:p14="http://schemas.microsoft.com/office/powerpoint/2010/main" val="391194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E63FF60-8682-4DF2-8A2C-FD8BB74B16A0}" type="datetimeFigureOut">
              <a:rPr lang="en-US"/>
              <a:pPr>
                <a:defRPr/>
              </a:pPr>
              <a:t>23/10/2020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A2DB5D6-B33C-4EFF-A50E-110F442A1713}" type="slidenum">
              <a:rPr lang="en-US" altLang="en-US"/>
              <a:pPr/>
              <a:t>‹#›</a:t>
            </a:fld>
            <a:endParaRPr lang="en-US" altLang="en-US"/>
          </a:p>
        </p:txBody>
      </p:sp>
    </p:spTree>
    <p:extLst>
      <p:ext uri="{BB962C8B-B14F-4D97-AF65-F5344CB8AC3E}">
        <p14:creationId xmlns:p14="http://schemas.microsoft.com/office/powerpoint/2010/main" val="242538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90033C4-DAE1-44BD-855E-D18F02191333}" type="datetimeFigureOut">
              <a:rPr lang="en-US"/>
              <a:pPr>
                <a:defRPr/>
              </a:pPr>
              <a:t>23/10/2020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E29C597-D167-4377-8AC4-AB46AB0D91F8}" type="slidenum">
              <a:rPr lang="en-US" altLang="en-US"/>
              <a:pPr/>
              <a:t>‹#›</a:t>
            </a:fld>
            <a:endParaRPr lang="en-US" altLang="en-US"/>
          </a:p>
        </p:txBody>
      </p:sp>
    </p:spTree>
    <p:extLst>
      <p:ext uri="{BB962C8B-B14F-4D97-AF65-F5344CB8AC3E}">
        <p14:creationId xmlns:p14="http://schemas.microsoft.com/office/powerpoint/2010/main" val="6786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DAF26D-3024-48F5-8CFE-E60A96FD1AEE}" type="datetimeFigureOut">
              <a:rPr lang="en-US"/>
              <a:pPr>
                <a:defRPr/>
              </a:pPr>
              <a:t>23/10/2020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C213EC1-7964-43F0-B85D-71C69DDAEEBC}" type="slidenum">
              <a:rPr lang="en-US" altLang="en-US"/>
              <a:pPr/>
              <a:t>‹#›</a:t>
            </a:fld>
            <a:endParaRPr lang="en-US" altLang="en-US"/>
          </a:p>
        </p:txBody>
      </p:sp>
    </p:spTree>
    <p:extLst>
      <p:ext uri="{BB962C8B-B14F-4D97-AF65-F5344CB8AC3E}">
        <p14:creationId xmlns:p14="http://schemas.microsoft.com/office/powerpoint/2010/main" val="195830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E72193-17BB-4D9F-B3AE-946480DC81A6}" type="datetimeFigureOut">
              <a:rPr lang="en-US"/>
              <a:pPr>
                <a:defRPr/>
              </a:pPr>
              <a:t>23/10/2020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5EC67-F713-4594-97F5-DADCD13764DD}" type="slidenum">
              <a:rPr lang="en-US" altLang="en-US"/>
              <a:pPr/>
              <a:t>‹#›</a:t>
            </a:fld>
            <a:endParaRPr lang="en-US" altLang="en-US"/>
          </a:p>
        </p:txBody>
      </p:sp>
    </p:spTree>
    <p:extLst>
      <p:ext uri="{BB962C8B-B14F-4D97-AF65-F5344CB8AC3E}">
        <p14:creationId xmlns:p14="http://schemas.microsoft.com/office/powerpoint/2010/main" val="242090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DF0087-B66E-4648-B503-D190219786A1}" type="datetimeFigureOut">
              <a:rPr lang="en-US"/>
              <a:pPr>
                <a:defRPr/>
              </a:pPr>
              <a:t>23/10/2020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BF5522-D027-4AB6-BA75-DFD4BFB93DF5}" type="slidenum">
              <a:rPr lang="en-US" altLang="en-US"/>
              <a:pPr/>
              <a:t>‹#›</a:t>
            </a:fld>
            <a:endParaRPr lang="en-US" altLang="en-US"/>
          </a:p>
        </p:txBody>
      </p:sp>
    </p:spTree>
    <p:extLst>
      <p:ext uri="{BB962C8B-B14F-4D97-AF65-F5344CB8AC3E}">
        <p14:creationId xmlns:p14="http://schemas.microsoft.com/office/powerpoint/2010/main" val="3534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67"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latin typeface="Arial" panose="020B0604020202020204" pitchFamily="34" charset="0"/>
                <a:cs typeface="Arial" panose="020B0604020202020204" pitchFamily="34" charset="0"/>
              </a:defRPr>
            </a:lvl1pPr>
          </a:lstStyle>
          <a:p>
            <a:pPr>
              <a:defRPr/>
            </a:pPr>
            <a:fld id="{E890944A-6417-41B1-904C-AD363349D2A4}" type="datetimeFigureOut">
              <a:rPr lang="en-US"/>
              <a:pPr>
                <a:defRPr/>
              </a:pPr>
              <a:t>23/10/2020</a:t>
            </a:fld>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fld id="{921FE42C-615A-4F40-939C-F6BAFCF36C3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6" r:id="rId12"/>
    <p:sldLayoutId id="2147484243" r:id="rId13"/>
    <p:sldLayoutId id="2147484247" r:id="rId14"/>
    <p:sldLayoutId id="2147484248" r:id="rId15"/>
    <p:sldLayoutId id="2147484244" r:id="rId16"/>
    <p:sldLayoutId id="2147484245"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sz="2800"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153400" cy="4648200"/>
          </a:xfrm>
        </p:spPr>
        <p:txBody>
          <a:bodyPr>
            <a:noAutofit/>
          </a:bodyPr>
          <a:lstStyle/>
          <a:p>
            <a:pPr algn="ctr" eaLnBrk="1" hangingPunct="1"/>
            <a:r>
              <a:rPr lang="en-US" altLang="en-US" sz="2400" b="1" smtClean="0">
                <a:solidFill>
                  <a:srgbClr val="FFC000"/>
                </a:solidFill>
                <a:latin typeface="Times New Roman" panose="02020603050405020304" pitchFamily="18" charset="0"/>
              </a:rPr>
              <a:t/>
            </a:r>
            <a:br>
              <a:rPr lang="en-US" altLang="en-US" sz="2400" b="1" smtClean="0">
                <a:solidFill>
                  <a:srgbClr val="FFC000"/>
                </a:solidFill>
                <a:latin typeface="Times New Roman" panose="02020603050405020304" pitchFamily="18" charset="0"/>
              </a:rPr>
            </a:br>
            <a:r>
              <a:rPr lang="en-US" altLang="en-US" sz="2400" b="1" smtClean="0">
                <a:solidFill>
                  <a:srgbClr val="FFC000"/>
                </a:solidFill>
                <a:latin typeface="Times New Roman" panose="02020603050405020304" pitchFamily="18" charset="0"/>
              </a:rPr>
              <a:t/>
            </a:r>
            <a:br>
              <a:rPr lang="en-US" altLang="en-US" sz="2400" b="1" smtClean="0">
                <a:solidFill>
                  <a:srgbClr val="FFC000"/>
                </a:solidFill>
                <a:latin typeface="Times New Roman" panose="02020603050405020304" pitchFamily="18" charset="0"/>
              </a:rPr>
            </a:br>
            <a:r>
              <a:rPr lang="en-US" altLang="en-US" sz="2800" b="1" smtClean="0">
                <a:solidFill>
                  <a:srgbClr val="FFC000"/>
                </a:solidFill>
                <a:latin typeface="Times New Roman" panose="02020603050405020304" pitchFamily="18" charset="0"/>
              </a:rPr>
              <a:t>TẬP HUẤN SƠ CẤP CỨU BAN ĐẦU</a:t>
            </a:r>
            <a:br>
              <a:rPr lang="en-US" altLang="en-US" sz="2800" b="1" smtClean="0">
                <a:solidFill>
                  <a:srgbClr val="FFC000"/>
                </a:solidFill>
                <a:latin typeface="Times New Roman" panose="02020603050405020304" pitchFamily="18" charset="0"/>
              </a:rPr>
            </a:br>
            <a:r>
              <a:rPr lang="en-US" altLang="en-US" sz="2800" b="1" smtClean="0">
                <a:solidFill>
                  <a:srgbClr val="FFC000"/>
                </a:solidFill>
                <a:latin typeface="Times New Roman" panose="02020603050405020304" pitchFamily="18" charset="0"/>
              </a:rPr>
              <a:t>SỐT CAO CO GIẬT- SAY NẮNG – SAY NÓNG</a:t>
            </a:r>
            <a:r>
              <a:rPr lang="en-US" altLang="en-US" sz="2800" smtClean="0">
                <a:solidFill>
                  <a:srgbClr val="FFC000"/>
                </a:solidFill>
              </a:rPr>
              <a:t> </a:t>
            </a:r>
            <a:br>
              <a:rPr lang="en-US" altLang="en-US" sz="2800" smtClean="0">
                <a:solidFill>
                  <a:srgbClr val="FFC000"/>
                </a:solidFill>
              </a:rPr>
            </a:br>
            <a:r>
              <a:rPr lang="en-US" altLang="en-US" sz="2800" smtClean="0">
                <a:solidFill>
                  <a:srgbClr val="FFC000"/>
                </a:solidFill>
              </a:rPr>
              <a:t/>
            </a:r>
            <a:br>
              <a:rPr lang="en-US" altLang="en-US" sz="2800" smtClean="0">
                <a:solidFill>
                  <a:srgbClr val="FFC000"/>
                </a:solidFill>
              </a:rPr>
            </a:br>
            <a:r>
              <a:rPr lang="en-US" altLang="en-US" sz="2800" smtClean="0">
                <a:solidFill>
                  <a:srgbClr val="FFC000"/>
                </a:solidFill>
              </a:rPr>
              <a:t/>
            </a:r>
            <a:br>
              <a:rPr lang="en-US" altLang="en-US" sz="2800" smtClean="0">
                <a:solidFill>
                  <a:srgbClr val="FFC000"/>
                </a:solidFill>
              </a:rPr>
            </a:br>
            <a:r>
              <a:rPr lang="en-US" altLang="en-US" sz="2800" smtClean="0">
                <a:solidFill>
                  <a:srgbClr val="FFC000"/>
                </a:solidFill>
              </a:rPr>
              <a:t/>
            </a:r>
            <a:br>
              <a:rPr lang="en-US" altLang="en-US" sz="2800" smtClean="0">
                <a:solidFill>
                  <a:srgbClr val="FFC000"/>
                </a:solidFill>
              </a:rPr>
            </a:br>
            <a:r>
              <a:rPr lang="en-US" altLang="en-US" sz="2800" smtClean="0">
                <a:solidFill>
                  <a:srgbClr val="FFC000"/>
                </a:solidFill>
              </a:rPr>
              <a:t/>
            </a:r>
            <a:br>
              <a:rPr lang="en-US" altLang="en-US" sz="2800" smtClean="0">
                <a:solidFill>
                  <a:srgbClr val="FFC000"/>
                </a:solidFill>
              </a:rPr>
            </a:br>
            <a:r>
              <a:rPr lang="en-US" altLang="en-US" sz="2800" smtClean="0">
                <a:solidFill>
                  <a:srgbClr val="FFC000"/>
                </a:solidFill>
              </a:rPr>
              <a:t>                                 </a:t>
            </a:r>
            <a:br>
              <a:rPr lang="en-US" altLang="en-US" sz="2800" smtClean="0">
                <a:solidFill>
                  <a:srgbClr val="FFC000"/>
                </a:solidFill>
              </a:rPr>
            </a:br>
            <a:r>
              <a:rPr lang="en-US" altLang="en-US" sz="2800" smtClean="0">
                <a:solidFill>
                  <a:srgbClr val="FFC000"/>
                </a:solidFill>
              </a:rPr>
              <a:t>                                 </a:t>
            </a:r>
            <a:r>
              <a:rPr lang="en-US" altLang="en-US" sz="2400" smtClean="0">
                <a:solidFill>
                  <a:srgbClr val="FFC000"/>
                </a:solidFill>
                <a:latin typeface="Times New Roman" panose="02020603050405020304" pitchFamily="18" charset="0"/>
              </a:rPr>
              <a:t>Nhân viên y tế: Đặng Thị Thúy Hằng</a:t>
            </a:r>
            <a:r>
              <a:rPr lang="en-US" altLang="en-US" sz="2800" smtClean="0">
                <a:solidFill>
                  <a:srgbClr val="FFC000"/>
                </a:solidFill>
              </a:rPr>
              <a:t/>
            </a:r>
            <a:br>
              <a:rPr lang="en-US" altLang="en-US" sz="2800" smtClean="0">
                <a:solidFill>
                  <a:srgbClr val="FFC000"/>
                </a:solidFill>
              </a:rPr>
            </a:br>
            <a:endParaRPr lang="en-US" altLang="en-US" sz="2800" smtClean="0">
              <a:solidFill>
                <a:srgbClr val="E0E0E0"/>
              </a:solidFill>
            </a:endParaRPr>
          </a:p>
        </p:txBody>
      </p:sp>
      <p:sp>
        <p:nvSpPr>
          <p:cNvPr id="12291" name="Subtitle 2"/>
          <p:cNvSpPr>
            <a:spLocks noGrp="1"/>
          </p:cNvSpPr>
          <p:nvPr>
            <p:ph type="subTitle" idx="1"/>
          </p:nvPr>
        </p:nvSpPr>
        <p:spPr>
          <a:xfrm>
            <a:off x="866775" y="228600"/>
            <a:ext cx="7515225" cy="609600"/>
          </a:xfrm>
        </p:spPr>
        <p:txBody>
          <a:bodyPr>
            <a:normAutofit/>
          </a:bodyPr>
          <a:lstStyle/>
          <a:p>
            <a:pPr algn="ctr"/>
            <a:r>
              <a:rPr lang="en-US" altLang="en-US" sz="2400" b="1" cap="none" smtClean="0">
                <a:solidFill>
                  <a:srgbClr val="FFC000"/>
                </a:solidFill>
                <a:latin typeface="Times New Roman" panose="02020603050405020304" pitchFamily="18" charset="0"/>
              </a:rPr>
              <a:t>TRƯỜNG TIỂU HỌC ĐẶNG XÁ</a:t>
            </a:r>
          </a:p>
          <a:p>
            <a:pPr algn="ctr"/>
            <a:endParaRPr lang="en-US" altLang="en-US" sz="2400" b="1" cap="none" smtClean="0">
              <a:solidFill>
                <a:srgbClr val="FFC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altLang="en-US" smtClean="0">
                <a:solidFill>
                  <a:schemeClr val="accent1"/>
                </a:solidFill>
              </a:rPr>
              <a:t>TƯ THẾ AN TOÀN</a:t>
            </a:r>
          </a:p>
        </p:txBody>
      </p:sp>
      <p:pic>
        <p:nvPicPr>
          <p:cNvPr id="522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447800"/>
            <a:ext cx="8077200" cy="4648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smtClean="0"/>
          </a:p>
        </p:txBody>
      </p:sp>
      <p:pic>
        <p:nvPicPr>
          <p:cNvPr id="532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4188" y="762000"/>
            <a:ext cx="7440612" cy="5715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rtlCol="0">
            <a:normAutofit fontScale="90000"/>
          </a:bodyPr>
          <a:lstStyle/>
          <a:p>
            <a:pPr marL="342900" indent="-342900" defTabSz="457207" eaLnBrk="1" fontAlgn="auto" hangingPunct="1">
              <a:lnSpc>
                <a:spcPct val="130000"/>
              </a:lnSpc>
              <a:spcBef>
                <a:spcPct val="20000"/>
              </a:spcBef>
              <a:spcAft>
                <a:spcPts val="0"/>
              </a:spcAft>
              <a:buClr>
                <a:schemeClr val="hlink"/>
              </a:buClr>
              <a:buSzPct val="65000"/>
              <a:defRPr/>
            </a:pPr>
            <a:r>
              <a:rPr lang="en-US" sz="4000" b="1" dirty="0" smtClean="0">
                <a:solidFill>
                  <a:srgbClr val="FFFF00"/>
                </a:solidFill>
                <a:effectLst>
                  <a:outerShdw blurRad="38100" dist="38100" dir="2700000" algn="tl">
                    <a:srgbClr val="000000"/>
                  </a:outerShdw>
                </a:effectLst>
                <a:latin typeface="VNI-Helve" pitchFamily="2" charset="0"/>
              </a:rPr>
              <a:t>CAÁP CÖÙU TREÛ SOÁT CAO CO GIAÄT</a:t>
            </a:r>
            <a:endParaRPr lang="en-US" sz="4000" b="1" dirty="0">
              <a:solidFill>
                <a:srgbClr val="FFFF00"/>
              </a:solidFill>
              <a:effectLst>
                <a:outerShdw blurRad="38100" dist="38100" dir="2700000" algn="tl">
                  <a:srgbClr val="000000"/>
                </a:outerShdw>
              </a:effectLst>
              <a:latin typeface="VNI-Helve" pitchFamily="2" charset="0"/>
            </a:endParaRPr>
          </a:p>
        </p:txBody>
      </p:sp>
      <p:sp>
        <p:nvSpPr>
          <p:cNvPr id="68611" name="Rectangle 3"/>
          <p:cNvSpPr>
            <a:spLocks noGrp="1" noChangeArrowheads="1"/>
          </p:cNvSpPr>
          <p:nvPr>
            <p:ph idx="1"/>
          </p:nvPr>
        </p:nvSpPr>
        <p:spPr>
          <a:xfrm>
            <a:off x="381000" y="0"/>
            <a:ext cx="8229600" cy="5867400"/>
          </a:xfrm>
        </p:spPr>
        <p:txBody>
          <a:bodyPr>
            <a:normAutofit/>
          </a:bodyPr>
          <a:lstStyle/>
          <a:p>
            <a:pPr eaLnBrk="1" hangingPunct="1">
              <a:lnSpc>
                <a:spcPct val="80000"/>
              </a:lnSpc>
            </a:pPr>
            <a:endParaRPr lang="en-US" altLang="en-US" sz="2800" smtClean="0">
              <a:latin typeface="VNI-Times" pitchFamily="2" charset="0"/>
            </a:endParaRPr>
          </a:p>
          <a:p>
            <a:pPr eaLnBrk="1" hangingPunct="1">
              <a:lnSpc>
                <a:spcPct val="80000"/>
              </a:lnSpc>
            </a:pPr>
            <a:endParaRPr lang="en-US" altLang="en-US" sz="2800" smtClean="0">
              <a:latin typeface="VNI-Times" pitchFamily="2" charset="0"/>
            </a:endParaRPr>
          </a:p>
          <a:p>
            <a:pPr eaLnBrk="1" hangingPunct="1">
              <a:lnSpc>
                <a:spcPct val="80000"/>
              </a:lnSpc>
            </a:pPr>
            <a:endParaRPr lang="en-US" altLang="en-US" sz="2400" smtClean="0">
              <a:latin typeface="VNI-Times" pitchFamily="2" charset="0"/>
            </a:endParaRPr>
          </a:p>
          <a:p>
            <a:pPr eaLnBrk="1" hangingPunct="1">
              <a:lnSpc>
                <a:spcPct val="80000"/>
              </a:lnSpc>
            </a:pPr>
            <a:endParaRPr lang="en-US" altLang="en-US" sz="2400" smtClean="0">
              <a:latin typeface="VNI-Times" pitchFamily="2" charset="0"/>
            </a:endParaRPr>
          </a:p>
          <a:p>
            <a:pPr eaLnBrk="1" hangingPunct="1">
              <a:lnSpc>
                <a:spcPct val="80000"/>
              </a:lnSpc>
            </a:pPr>
            <a:endParaRPr lang="en-US" altLang="en-US" sz="2400" smtClean="0">
              <a:latin typeface="VNI-Times" pitchFamily="2" charset="0"/>
            </a:endParaRPr>
          </a:p>
          <a:p>
            <a:pPr eaLnBrk="1" hangingPunct="1">
              <a:lnSpc>
                <a:spcPct val="80000"/>
              </a:lnSpc>
            </a:pPr>
            <a:r>
              <a:rPr lang="en-US" altLang="en-US" sz="2800" smtClean="0">
                <a:latin typeface="VNI-Times" pitchFamily="2" charset="0"/>
              </a:rPr>
              <a:t>Uoáng nhieàu nöôùc, aên uoáng bình thöôøng, naèm choã thoaùng</a:t>
            </a:r>
          </a:p>
          <a:p>
            <a:pPr eaLnBrk="1" hangingPunct="1">
              <a:lnSpc>
                <a:spcPct val="80000"/>
              </a:lnSpc>
            </a:pPr>
            <a:r>
              <a:rPr lang="en-US" altLang="en-US" sz="2800" smtClean="0">
                <a:latin typeface="VNI-Times" pitchFamily="2" charset="0"/>
              </a:rPr>
              <a:t>Thuoác haï nhieät khi thaân nhieät treân 38.5oC:</a:t>
            </a:r>
          </a:p>
          <a:p>
            <a:pPr eaLnBrk="1" hangingPunct="1">
              <a:lnSpc>
                <a:spcPct val="80000"/>
              </a:lnSpc>
            </a:pPr>
            <a:r>
              <a:rPr lang="en-US" altLang="en-US" sz="2800" smtClean="0">
                <a:latin typeface="VNI-Times" pitchFamily="2" charset="0"/>
              </a:rPr>
              <a:t>Do soát cao laøm treû khoù chòu, coù theå coù bieán chöùng. Thuoác haï soát coù theå söû duïng sôùm hôn khi thaân nhieät treân 38oC trong caùc tröôøng hôïp:</a:t>
            </a:r>
          </a:p>
          <a:p>
            <a:pPr eaLnBrk="1" hangingPunct="1">
              <a:lnSpc>
                <a:spcPct val="80000"/>
              </a:lnSpc>
              <a:buFont typeface="Wingdings 2" panose="05020102010507070707" pitchFamily="18" charset="2"/>
              <a:buNone/>
            </a:pPr>
            <a:r>
              <a:rPr lang="en-US" altLang="en-US" sz="2800" smtClean="0">
                <a:latin typeface="VNI-Times" pitchFamily="2" charset="0"/>
              </a:rPr>
              <a:t>+ Beänh lyù tim maïch, vieâm phoåi ñeå giaûm nhu caàu oxy do taêng </a:t>
            </a:r>
          </a:p>
          <a:p>
            <a:pPr eaLnBrk="1" hangingPunct="1">
              <a:lnSpc>
                <a:spcPct val="80000"/>
              </a:lnSpc>
              <a:buFont typeface="Wingdings 2" panose="05020102010507070707" pitchFamily="18" charset="2"/>
              <a:buNone/>
            </a:pPr>
            <a:r>
              <a:rPr lang="en-US" altLang="en-US" sz="2800" smtClean="0">
                <a:latin typeface="VNI-Times" pitchFamily="2" charset="0"/>
              </a:rPr>
              <a:t>+ Treû coù tieàn söû soát cao co giaät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057400" y="0"/>
            <a:ext cx="4800600" cy="609600"/>
          </a:xfrm>
        </p:spPr>
        <p:txBody>
          <a:bodyPr/>
          <a:lstStyle/>
          <a:p>
            <a:pPr marL="53975" eaLnBrk="1" hangingPunct="1"/>
            <a:r>
              <a:rPr lang="en-US" altLang="en-US" sz="2800" b="1" smtClean="0">
                <a:solidFill>
                  <a:srgbClr val="FFFF00"/>
                </a:solidFill>
                <a:latin typeface="VNI-Helve" pitchFamily="2" charset="0"/>
              </a:rPr>
              <a:t>LAU MAÙT HAÏ SOÁT</a:t>
            </a:r>
          </a:p>
        </p:txBody>
      </p:sp>
      <p:pic>
        <p:nvPicPr>
          <p:cNvPr id="56323" name="Picture 3" descr="DSC0205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085850"/>
            <a:ext cx="3124200" cy="2343150"/>
          </a:xfrm>
        </p:spPr>
      </p:pic>
      <p:pic>
        <p:nvPicPr>
          <p:cNvPr id="56324" name="Picture 6" descr="DSC0205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219200"/>
            <a:ext cx="3048000" cy="2286000"/>
          </a:xfrm>
        </p:spPr>
      </p:pic>
      <p:sp>
        <p:nvSpPr>
          <p:cNvPr id="56325" name="Text Box 4"/>
          <p:cNvSpPr txBox="1">
            <a:spLocks noChangeArrowheads="1"/>
          </p:cNvSpPr>
          <p:nvPr/>
        </p:nvSpPr>
        <p:spPr bwMode="auto">
          <a:xfrm>
            <a:off x="381000" y="3565525"/>
            <a:ext cx="3962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FF3300"/>
                </a:solidFill>
                <a:latin typeface="VNI-Helve" pitchFamily="2" charset="0"/>
              </a:rPr>
              <a:t>* Duïng cuï :</a:t>
            </a:r>
          </a:p>
          <a:p>
            <a:pPr eaLnBrk="1" hangingPunct="1">
              <a:spcBef>
                <a:spcPct val="50000"/>
              </a:spcBef>
            </a:pPr>
            <a:r>
              <a:rPr lang="en-US" altLang="en-US" sz="2000" b="1">
                <a:solidFill>
                  <a:schemeClr val="bg1"/>
                </a:solidFill>
                <a:latin typeface="VNI-Helve" pitchFamily="2" charset="0"/>
              </a:rPr>
              <a:t>      </a:t>
            </a:r>
            <a:r>
              <a:rPr lang="en-US" altLang="en-US" sz="2000" b="1">
                <a:latin typeface="VNI-Helve" pitchFamily="2" charset="0"/>
              </a:rPr>
              <a:t>- Nöôùc aám </a:t>
            </a:r>
          </a:p>
          <a:p>
            <a:pPr eaLnBrk="1" hangingPunct="1">
              <a:spcBef>
                <a:spcPct val="50000"/>
              </a:spcBef>
            </a:pPr>
            <a:r>
              <a:rPr lang="en-US" altLang="en-US" sz="2000" b="1">
                <a:latin typeface="VNI-Helve" pitchFamily="2" charset="0"/>
              </a:rPr>
              <a:t>    (T</a:t>
            </a:r>
            <a:r>
              <a:rPr lang="en-US" altLang="en-US" sz="2000" b="1" baseline="30000">
                <a:latin typeface="VNI-Helve" pitchFamily="2" charset="0"/>
              </a:rPr>
              <a:t>o</a:t>
            </a:r>
            <a:r>
              <a:rPr lang="en-US" altLang="en-US" sz="2000" b="1">
                <a:latin typeface="VNI-Helve" pitchFamily="2" charset="0"/>
              </a:rPr>
              <a:t> # nöôùc taém em beù)</a:t>
            </a:r>
          </a:p>
          <a:p>
            <a:pPr eaLnBrk="1" hangingPunct="1">
              <a:spcBef>
                <a:spcPct val="50000"/>
              </a:spcBef>
            </a:pPr>
            <a:r>
              <a:rPr lang="en-US" altLang="en-US" sz="2000" b="1">
                <a:latin typeface="VNI-Helve" pitchFamily="2" charset="0"/>
              </a:rPr>
              <a:t>     - Nöôùc thöôøng neáu       	khoâng coù nöôùc aám</a:t>
            </a:r>
          </a:p>
          <a:p>
            <a:pPr eaLnBrk="1" hangingPunct="1">
              <a:spcBef>
                <a:spcPct val="50000"/>
              </a:spcBef>
            </a:pPr>
            <a:r>
              <a:rPr lang="en-US" altLang="en-US" sz="2000" b="1">
                <a:latin typeface="VNI-Helve" pitchFamily="2" charset="0"/>
              </a:rPr>
              <a:t>     - Khaên lau : 05</a:t>
            </a:r>
          </a:p>
        </p:txBody>
      </p:sp>
      <p:sp>
        <p:nvSpPr>
          <p:cNvPr id="56326" name="Text Box 5"/>
          <p:cNvSpPr txBox="1">
            <a:spLocks noChangeArrowheads="1"/>
          </p:cNvSpPr>
          <p:nvPr/>
        </p:nvSpPr>
        <p:spPr bwMode="auto">
          <a:xfrm>
            <a:off x="76200" y="6248400"/>
            <a:ext cx="8991600" cy="457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CC3300"/>
                </a:solidFill>
                <a:latin typeface="VNI-Helve" pitchFamily="2" charset="0"/>
              </a:rPr>
              <a:t>Khoâng nöôùc ñaù (co maïch, run) röôïu (ít hieäu quaû, ngoä ñoäc) </a:t>
            </a:r>
          </a:p>
        </p:txBody>
      </p:sp>
      <p:sp>
        <p:nvSpPr>
          <p:cNvPr id="56327" name="Rectangle 7"/>
          <p:cNvSpPr>
            <a:spLocks noChangeArrowheads="1"/>
          </p:cNvSpPr>
          <p:nvPr/>
        </p:nvSpPr>
        <p:spPr bwMode="auto">
          <a:xfrm>
            <a:off x="5029200" y="3517900"/>
            <a:ext cx="4191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40000"/>
              </a:lnSpc>
            </a:pPr>
            <a:r>
              <a:rPr lang="en-US" altLang="en-US" sz="2000" b="1">
                <a:solidFill>
                  <a:srgbClr val="FF3300"/>
                </a:solidFill>
                <a:latin typeface="VNI-Helve" pitchFamily="2" charset="0"/>
              </a:rPr>
              <a:t>* Kyõ thuaät</a:t>
            </a:r>
          </a:p>
          <a:p>
            <a:pPr eaLnBrk="1" hangingPunct="1">
              <a:lnSpc>
                <a:spcPct val="140000"/>
              </a:lnSpc>
            </a:pPr>
            <a:r>
              <a:rPr lang="en-US" altLang="en-US" sz="2000" b="1">
                <a:latin typeface="VNI-Helve" pitchFamily="2" charset="0"/>
              </a:rPr>
              <a:t>- Naèm nghieâng</a:t>
            </a:r>
          </a:p>
          <a:p>
            <a:pPr eaLnBrk="1" hangingPunct="1">
              <a:lnSpc>
                <a:spcPct val="140000"/>
              </a:lnSpc>
            </a:pPr>
            <a:r>
              <a:rPr lang="en-US" altLang="en-US" sz="2000" b="1">
                <a:latin typeface="VNI-Helve" pitchFamily="2" charset="0"/>
              </a:rPr>
              <a:t>- Ñaët khaên : naùch, beïn / 2-3ph (maïch maùu lôùn, saùt da)</a:t>
            </a:r>
          </a:p>
          <a:p>
            <a:pPr eaLnBrk="1" hangingPunct="1">
              <a:lnSpc>
                <a:spcPct val="140000"/>
              </a:lnSpc>
              <a:buFontTx/>
              <a:buChar char="•"/>
            </a:pPr>
            <a:r>
              <a:rPr lang="en-US" altLang="en-US" sz="2000" b="1">
                <a:latin typeface="VNI-Helve" pitchFamily="2" charset="0"/>
              </a:rPr>
              <a:t>Ngöng lau : heát  giaät </a:t>
            </a:r>
          </a:p>
          <a:p>
            <a:pPr eaLnBrk="1" hangingPunct="1">
              <a:lnSpc>
                <a:spcPct val="140000"/>
              </a:lnSpc>
              <a:buFontTx/>
              <a:buChar char="•"/>
            </a:pPr>
            <a:r>
              <a:rPr lang="en-US" altLang="en-US" sz="2000" b="1">
                <a:latin typeface="VNI-Helve" pitchFamily="2" charset="0"/>
              </a:rPr>
              <a:t>                     To &lt; 38,5</a:t>
            </a:r>
            <a:r>
              <a:rPr lang="en-US" altLang="en-US" sz="2000" b="1" baseline="30000">
                <a:latin typeface="VNI-Helve" pitchFamily="2" charset="0"/>
              </a:rPr>
              <a:t>o</a:t>
            </a:r>
            <a:r>
              <a:rPr lang="en-US" altLang="en-US" sz="2000" b="1">
                <a:latin typeface="VNI-Helve" pitchFamily="2" charset="0"/>
              </a:rPr>
              <a:t>C</a:t>
            </a:r>
          </a:p>
        </p:txBody>
      </p:sp>
      <p:sp>
        <p:nvSpPr>
          <p:cNvPr id="56328" name="Rectangle 8"/>
          <p:cNvSpPr>
            <a:spLocks noChangeArrowheads="1"/>
          </p:cNvSpPr>
          <p:nvPr/>
        </p:nvSpPr>
        <p:spPr bwMode="auto">
          <a:xfrm>
            <a:off x="239713" y="609600"/>
            <a:ext cx="8675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Char char="•"/>
            </a:pPr>
            <a:r>
              <a:rPr lang="en-US" altLang="en-US" sz="2400" b="1">
                <a:solidFill>
                  <a:srgbClr val="FF3300"/>
                </a:solidFill>
                <a:latin typeface="VNI-Helve" pitchFamily="2" charset="0"/>
              </a:rPr>
              <a:t>Chæ ñònh : </a:t>
            </a:r>
            <a:r>
              <a:rPr lang="en-US" altLang="en-US" sz="2400" b="1">
                <a:latin typeface="VNI-Helve" pitchFamily="2" charset="0"/>
              </a:rPr>
              <a:t>Soát cao co giaät sau Paracetamol ñaët haäu moân</a:t>
            </a:r>
          </a:p>
        </p:txBody>
      </p:sp>
      <p:sp>
        <p:nvSpPr>
          <p:cNvPr id="56329" name="Text Box 9"/>
          <p:cNvSpPr txBox="1">
            <a:spLocks noChangeArrowheads="1"/>
          </p:cNvSpPr>
          <p:nvPr/>
        </p:nvSpPr>
        <p:spPr bwMode="auto">
          <a:xfrm>
            <a:off x="457200" y="2971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99FF33"/>
                </a:solidFill>
                <a:latin typeface="VNI-Helve" pitchFamily="2" charset="0"/>
              </a:rPr>
              <a:t>Caùch thöû nöôùc aám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4188" y="228600"/>
            <a:ext cx="7056437" cy="914400"/>
          </a:xfrm>
        </p:spPr>
        <p:txBody>
          <a:bodyPr/>
          <a:lstStyle/>
          <a:p>
            <a:pPr marL="53975" algn="ctr" eaLnBrk="1" hangingPunct="1"/>
            <a:r>
              <a:rPr lang="en-US" altLang="en-US" smtClean="0">
                <a:solidFill>
                  <a:srgbClr val="FF0000"/>
                </a:solidFill>
                <a:latin typeface="Times New Roman" panose="02020603050405020304" pitchFamily="18" charset="0"/>
              </a:rPr>
              <a:t>THUỐC</a:t>
            </a:r>
          </a:p>
        </p:txBody>
      </p:sp>
      <p:sp>
        <p:nvSpPr>
          <p:cNvPr id="57347" name="Content Placeholder 2"/>
          <p:cNvSpPr>
            <a:spLocks noGrp="1"/>
          </p:cNvSpPr>
          <p:nvPr>
            <p:ph idx="1"/>
          </p:nvPr>
        </p:nvSpPr>
        <p:spPr>
          <a:xfrm>
            <a:off x="533400" y="914400"/>
            <a:ext cx="8153400" cy="5334000"/>
          </a:xfrm>
        </p:spPr>
        <p:txBody>
          <a:bodyPr/>
          <a:lstStyle/>
          <a:p>
            <a:pPr eaLnBrk="1" hangingPunct="1">
              <a:lnSpc>
                <a:spcPct val="80000"/>
              </a:lnSpc>
              <a:buFont typeface="Wingdings" panose="05000000000000000000" pitchFamily="2" charset="2"/>
              <a:buChar char="§"/>
            </a:pPr>
            <a:r>
              <a:rPr lang="en-US" altLang="en-US" sz="3200" smtClean="0">
                <a:latin typeface="VNI-Times" pitchFamily="2" charset="0"/>
              </a:rPr>
              <a:t>Paracetamol  hÈieäu quaû vaø an toaøn cho treû em. Lieàu duøng 10-15 mg/kg uoáng hay toïa döôïc moãi 4-6 giôø.</a:t>
            </a:r>
          </a:p>
          <a:p>
            <a:pPr eaLnBrk="1" hangingPunct="1">
              <a:lnSpc>
                <a:spcPct val="80000"/>
              </a:lnSpc>
              <a:buFont typeface="Wingdings" panose="05000000000000000000" pitchFamily="2" charset="2"/>
              <a:buChar char="§"/>
            </a:pPr>
            <a:r>
              <a:rPr lang="en-US" altLang="en-US" sz="3200" smtClean="0">
                <a:latin typeface="VNI-Times" pitchFamily="2" charset="0"/>
              </a:rPr>
              <a:t>Ibuprofen 5-10 mg/kg/laàn (U) moãi 6-8 giôø. Choáng chæ ñònh trong caùc tröôøng hôïp loeùt daï daøy, xuaát huyeát tieâu hoùa, soát xuaát huyeát.</a:t>
            </a:r>
          </a:p>
          <a:p>
            <a:pPr eaLnBrk="1" hangingPunct="1">
              <a:lnSpc>
                <a:spcPct val="80000"/>
              </a:lnSpc>
              <a:buFont typeface="Wingdings" panose="05000000000000000000" pitchFamily="2" charset="2"/>
              <a:buChar char="§"/>
            </a:pPr>
            <a:r>
              <a:rPr lang="en-US" altLang="en-US" sz="3200" smtClean="0">
                <a:latin typeface="VNI-Times" pitchFamily="2" charset="0"/>
              </a:rPr>
              <a:t>Trong tröôøng hôïp soát cao vaø khoâng theå duøng ñöôøng uoáng hay toïa döôïc: Prodafalgan 25 mg/kg/laàn TTM  hoặc perfalgan 10-15mg/kg/lần. Caàn löu yù sau khi pha Prodafalgan chæ duøng trong 6 giôø.</a:t>
            </a:r>
            <a:endParaRPr lang="en-US" altLang="en-US" sz="32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marL="53975" eaLnBrk="1" hangingPunct="1"/>
            <a:r>
              <a:rPr lang="en-US" altLang="en-US" b="1" smtClean="0">
                <a:solidFill>
                  <a:srgbClr val="FF0000"/>
                </a:solidFill>
              </a:rPr>
              <a:t>THEO DOI</a:t>
            </a:r>
            <a:endParaRPr lang="en-US" altLang="en-US" smtClean="0">
              <a:solidFill>
                <a:srgbClr val="FF0000"/>
              </a:solidFill>
            </a:endParaRPr>
          </a:p>
        </p:txBody>
      </p:sp>
      <p:sp>
        <p:nvSpPr>
          <p:cNvPr id="58371" name="Rectangle 3"/>
          <p:cNvSpPr>
            <a:spLocks noGrp="1" noChangeArrowheads="1"/>
          </p:cNvSpPr>
          <p:nvPr>
            <p:ph idx="1"/>
          </p:nvPr>
        </p:nvSpPr>
        <p:spPr/>
        <p:txBody>
          <a:bodyPr/>
          <a:lstStyle/>
          <a:p>
            <a:pPr eaLnBrk="1" hangingPunct="1"/>
            <a:endParaRPr lang="en-US" altLang="en-US" sz="3600" smtClean="0">
              <a:latin typeface="VNI-Times" pitchFamily="2" charset="0"/>
            </a:endParaRPr>
          </a:p>
          <a:p>
            <a:pPr eaLnBrk="1" hangingPunct="1"/>
            <a:r>
              <a:rPr lang="en-US" altLang="en-US" sz="3600" smtClean="0">
                <a:latin typeface="VNI-Times" pitchFamily="2" charset="0"/>
              </a:rPr>
              <a:t>Daáu hieäu sinh toàn, tri giaùc, ñaëc bieät theo doõi nhieät ñoä </a:t>
            </a:r>
            <a:r>
              <a:rPr lang="en-US" altLang="en-US" sz="3600" smtClean="0">
                <a:solidFill>
                  <a:srgbClr val="FF0000"/>
                </a:solidFill>
                <a:latin typeface="VNI-Times" pitchFamily="2" charset="0"/>
              </a:rPr>
              <a:t>moãi 15-30 phuùt </a:t>
            </a:r>
            <a:r>
              <a:rPr lang="en-US" altLang="en-US" sz="3600" smtClean="0">
                <a:latin typeface="VNI-Times" pitchFamily="2" charset="0"/>
              </a:rPr>
              <a:t>trong caùc tröôøng hôïp coù chæ ñònh lau maùt haï soát, vaø chaám döùt lau maùt khi </a:t>
            </a:r>
            <a:r>
              <a:rPr lang="en-US" altLang="en-US" sz="3600" smtClean="0">
                <a:solidFill>
                  <a:srgbClr val="FF0000"/>
                </a:solidFill>
                <a:latin typeface="VNI-Times" pitchFamily="2" charset="0"/>
              </a:rPr>
              <a:t>thaân nhieät döôùi 38,5.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066800" y="452438"/>
            <a:ext cx="6473825" cy="766762"/>
          </a:xfrm>
        </p:spPr>
        <p:txBody>
          <a:bodyPr/>
          <a:lstStyle/>
          <a:p>
            <a:pPr marL="53975" algn="ctr" eaLnBrk="1" hangingPunct="1"/>
            <a:r>
              <a:rPr lang="en-US" altLang="en-US" smtClean="0">
                <a:solidFill>
                  <a:srgbClr val="FF0000"/>
                </a:solidFill>
              </a:rPr>
              <a:t>SAY NẮNG SAY NÓNG</a:t>
            </a:r>
          </a:p>
        </p:txBody>
      </p:sp>
      <p:sp>
        <p:nvSpPr>
          <p:cNvPr id="68611" name="Content Placeholder 2"/>
          <p:cNvSpPr>
            <a:spLocks noGrp="1"/>
          </p:cNvSpPr>
          <p:nvPr>
            <p:ph idx="1"/>
          </p:nvPr>
        </p:nvSpPr>
        <p:spPr>
          <a:xfrm>
            <a:off x="827088" y="1447800"/>
            <a:ext cx="7859712" cy="4800600"/>
          </a:xfrm>
        </p:spPr>
        <p:txBody>
          <a:bodyPr/>
          <a:lstStyle/>
          <a:p>
            <a:pPr eaLnBrk="1" hangingPunct="1"/>
            <a:r>
              <a:rPr lang="en-US" altLang="en-US" sz="2800" smtClean="0"/>
              <a:t>Say nắng say nóng là một tình trạng đe dọa tính mạng khi nhiệt độ cơ thể &gt;40 độ C gây ra bởi môi trường nhiệt độ cao hoặc do hoạt động thể chất trong thời tiết nắng, nóng, ẩm cao.v.v. </a:t>
            </a:r>
          </a:p>
          <a:p>
            <a:pPr eaLnBrk="1" hangingPunct="1"/>
            <a:r>
              <a:rPr lang="en-US" altLang="en-US" sz="2800" smtClean="0"/>
              <a:t>Dù nguyên nhân nào cũng cần chăm sóc y tế ngay lập tức để ngăn chăn tổn thương não, suy các cơ quan và tử vong.</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84188" y="452438"/>
            <a:ext cx="7056437" cy="919162"/>
          </a:xfrm>
        </p:spPr>
        <p:txBody>
          <a:bodyPr/>
          <a:lstStyle/>
          <a:p>
            <a:pPr marL="53975" algn="ctr" eaLnBrk="1" hangingPunct="1"/>
            <a:r>
              <a:rPr lang="en-US" altLang="en-US" smtClean="0">
                <a:solidFill>
                  <a:srgbClr val="FF0000"/>
                </a:solidFill>
              </a:rPr>
              <a:t>SAY NẮNG SAY NÓNG</a:t>
            </a:r>
          </a:p>
        </p:txBody>
      </p:sp>
      <p:sp>
        <p:nvSpPr>
          <p:cNvPr id="69635" name="Content Placeholder 2"/>
          <p:cNvSpPr>
            <a:spLocks noGrp="1"/>
          </p:cNvSpPr>
          <p:nvPr>
            <p:ph idx="1"/>
          </p:nvPr>
        </p:nvSpPr>
        <p:spPr>
          <a:xfrm>
            <a:off x="827088" y="1447800"/>
            <a:ext cx="6711950" cy="4800600"/>
          </a:xfrm>
        </p:spPr>
        <p:txBody>
          <a:bodyPr/>
          <a:lstStyle/>
          <a:p>
            <a:pPr eaLnBrk="1" hangingPunct="1">
              <a:buFont typeface="Wingdings 2" panose="05020102010507070707" pitchFamily="18" charset="2"/>
              <a:buNone/>
            </a:pPr>
            <a:r>
              <a:rPr lang="en-US" altLang="en-US" b="1" smtClean="0"/>
              <a:t> </a:t>
            </a:r>
            <a:r>
              <a:rPr lang="en-US" altLang="en-US" sz="2800" b="1" smtClean="0"/>
              <a:t>Yếu tố nguy cơ</a:t>
            </a:r>
            <a:r>
              <a:rPr lang="en-US" altLang="en-US" sz="2800" smtClean="0"/>
              <a:t>:</a:t>
            </a:r>
          </a:p>
          <a:p>
            <a:pPr eaLnBrk="1" hangingPunct="1"/>
            <a:r>
              <a:rPr lang="en-US" altLang="en-US" sz="2800" smtClean="0"/>
              <a:t> Mùa hè </a:t>
            </a:r>
          </a:p>
          <a:p>
            <a:pPr eaLnBrk="1" hangingPunct="1"/>
            <a:r>
              <a:rPr lang="en-US" altLang="en-US" sz="2800" smtClean="0"/>
              <a:t> Đợt nóng kéo dài, độ ẩm cao</a:t>
            </a:r>
          </a:p>
          <a:p>
            <a:pPr eaLnBrk="1" hangingPunct="1"/>
            <a:r>
              <a:rPr lang="en-US" altLang="en-US" sz="2800" smtClean="0"/>
              <a:t> Hoạt động dưới trời nắng gắt  </a:t>
            </a:r>
          </a:p>
          <a:p>
            <a:pPr eaLnBrk="1" hangingPunct="1"/>
            <a:r>
              <a:rPr lang="en-US" altLang="en-US" sz="2800" smtClean="0"/>
              <a:t> Hay gặp cụ già, trẻ nhỏ &lt;4 tuổi </a:t>
            </a:r>
          </a:p>
          <a:p>
            <a:pPr eaLnBrk="1" hangingPunct="1"/>
            <a:r>
              <a:rPr lang="en-US" altLang="en-US" sz="2800" smtClean="0"/>
              <a:t> Người mắc bệnh béo phì, bệnh tim </a:t>
            </a:r>
          </a:p>
          <a:p>
            <a:pPr eaLnBrk="1" hangingPunct="1"/>
            <a:r>
              <a:rPr lang="en-US" altLang="en-US" sz="2800" smtClean="0"/>
              <a:t> Người vô gia cư </a:t>
            </a:r>
          </a:p>
          <a:p>
            <a:pPr eaLnBrk="1" hangingPunct="1"/>
            <a:r>
              <a:rPr lang="en-US" altLang="en-US" sz="2800" smtClean="0"/>
              <a:t> Người mắc bệnh tâm thần </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marL="53975" eaLnBrk="1" hangingPunct="1"/>
            <a:r>
              <a:rPr lang="en-US" altLang="en-US" smtClean="0">
                <a:solidFill>
                  <a:srgbClr val="FF0000"/>
                </a:solidFill>
              </a:rPr>
              <a:t>SAY NẮNG SAY NÓNG</a:t>
            </a:r>
          </a:p>
        </p:txBody>
      </p:sp>
      <p:sp>
        <p:nvSpPr>
          <p:cNvPr id="84995" name="Content Placeholder 2"/>
          <p:cNvSpPr>
            <a:spLocks noGrp="1"/>
          </p:cNvSpPr>
          <p:nvPr>
            <p:ph idx="1"/>
          </p:nvPr>
        </p:nvSpPr>
        <p:spPr/>
        <p:txBody>
          <a:bodyPr rtlCol="0">
            <a:normAutofit fontScale="92500" lnSpcReduction="20000"/>
          </a:bodyPr>
          <a:lstStyle/>
          <a:p>
            <a:pPr marL="342906" indent="-342906" defTabSz="457207" eaLnBrk="1" fontAlgn="auto" hangingPunct="1">
              <a:lnSpc>
                <a:spcPct val="80000"/>
              </a:lnSpc>
              <a:spcAft>
                <a:spcPts val="0"/>
              </a:spcAft>
              <a:buClr>
                <a:schemeClr val="bg2">
                  <a:lumMod val="40000"/>
                  <a:lumOff val="60000"/>
                </a:schemeClr>
              </a:buClr>
              <a:buFont typeface="Wingdings 2" panose="05020102010507070707" pitchFamily="18" charset="2"/>
              <a:buNone/>
              <a:defRPr/>
            </a:pPr>
            <a:r>
              <a:rPr lang="en-US" sz="3000" b="1" i="1" smtClean="0"/>
              <a:t>Biêủ hiện lâm sàng</a:t>
            </a:r>
            <a:endParaRPr lang="en-US" sz="3000" i="1" smtClean="0"/>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Sốt cao &gt;40 độ C</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Dấu hiệu mất nước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Đỏ ửng da, da khô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Thở nhanh và nông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Nhịp tim nhanh, do nhiệt độ tăng cao tim phải đập nhanh,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Triệu chứng thần kinh: đau đầu co giật, mất ý thức rồi hôn mê, ảo giác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3000" smtClean="0"/>
              <a:t> Chuột rút: cơ bụng và cơ cẳng chân, cánh tay, vai đi khập khễnh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84188" y="452438"/>
            <a:ext cx="7056437" cy="842962"/>
          </a:xfrm>
        </p:spPr>
        <p:txBody>
          <a:bodyPr/>
          <a:lstStyle/>
          <a:p>
            <a:pPr marL="53975" algn="ctr" eaLnBrk="1" hangingPunct="1"/>
            <a:r>
              <a:rPr lang="en-US" altLang="en-US" smtClean="0">
                <a:solidFill>
                  <a:srgbClr val="FF0000"/>
                </a:solidFill>
              </a:rPr>
              <a:t>SAY NẮNG SAY NÓNG</a:t>
            </a:r>
          </a:p>
        </p:txBody>
      </p:sp>
      <p:sp>
        <p:nvSpPr>
          <p:cNvPr id="71683" name="Content Placeholder 2"/>
          <p:cNvSpPr>
            <a:spLocks noGrp="1"/>
          </p:cNvSpPr>
          <p:nvPr>
            <p:ph idx="1"/>
          </p:nvPr>
        </p:nvSpPr>
        <p:spPr/>
        <p:txBody>
          <a:bodyPr/>
          <a:lstStyle/>
          <a:p>
            <a:pPr eaLnBrk="1" hangingPunct="1">
              <a:buFont typeface="Wingdings 2" panose="05020102010507070707" pitchFamily="18" charset="2"/>
              <a:buNone/>
            </a:pPr>
            <a:r>
              <a:rPr lang="en-US" altLang="en-US" sz="2800" smtClean="0"/>
              <a:t>Tổn thương các cơ quan</a:t>
            </a:r>
          </a:p>
          <a:p>
            <a:pPr eaLnBrk="1" hangingPunct="1"/>
            <a:r>
              <a:rPr lang="en-US" altLang="en-US" sz="2800" smtClean="0"/>
              <a:t> Hệ thần kinh trung ương: bại liệt co giật, hôn mê</a:t>
            </a:r>
          </a:p>
          <a:p>
            <a:pPr eaLnBrk="1" hangingPunct="1"/>
            <a:r>
              <a:rPr lang="en-US" altLang="en-US" sz="2800" smtClean="0"/>
              <a:t> Hệ tim mạch: suy tim, tụt HA</a:t>
            </a:r>
          </a:p>
          <a:p>
            <a:pPr eaLnBrk="1" hangingPunct="1"/>
            <a:r>
              <a:rPr lang="en-US" altLang="en-US" sz="2800" smtClean="0"/>
              <a:t> Gan: hoại tử trung tâm tiểu thùy gan </a:t>
            </a:r>
          </a:p>
          <a:p>
            <a:pPr eaLnBrk="1" hangingPunct="1"/>
            <a:r>
              <a:rPr lang="en-US" altLang="en-US" sz="2800" smtClean="0"/>
              <a:t> Thận: hoại tử ống thận cấp do tiêu cơ vân</a:t>
            </a:r>
            <a:r>
              <a:rPr lang="en-US" altLang="en-US" smtClean="0"/>
              <a:t>  </a:t>
            </a:r>
          </a:p>
          <a:p>
            <a:pPr eaLnBrk="1" hangingPunct="1"/>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4188" y="452438"/>
            <a:ext cx="7056437" cy="842962"/>
          </a:xfrm>
        </p:spPr>
        <p:txBody>
          <a:bodyPr/>
          <a:lstStyle/>
          <a:p>
            <a:pPr marL="53975" algn="ctr" eaLnBrk="1" hangingPunct="1"/>
            <a:r>
              <a:rPr lang="en-US" altLang="en-US" smtClean="0">
                <a:solidFill>
                  <a:schemeClr val="accent1"/>
                </a:solidFill>
              </a:rPr>
              <a:t>MỤC TIÊU</a:t>
            </a:r>
          </a:p>
        </p:txBody>
      </p:sp>
      <p:sp>
        <p:nvSpPr>
          <p:cNvPr id="8195" name="Content Placeholder 2"/>
          <p:cNvSpPr>
            <a:spLocks noGrp="1"/>
          </p:cNvSpPr>
          <p:nvPr>
            <p:ph idx="1"/>
          </p:nvPr>
        </p:nvSpPr>
        <p:spPr>
          <a:xfrm>
            <a:off x="827088" y="1371600"/>
            <a:ext cx="7935912" cy="1828800"/>
          </a:xfrm>
        </p:spPr>
        <p:txBody>
          <a:bodyPr/>
          <a:lstStyle/>
          <a:p>
            <a:pPr eaLnBrk="1" hangingPunct="1">
              <a:buFont typeface="Wingdings 2" panose="05020102010507070707" pitchFamily="18" charset="2"/>
              <a:buNone/>
            </a:pPr>
            <a:r>
              <a:rPr lang="en-US" altLang="en-US" sz="3600" smtClean="0"/>
              <a:t>Biết </a:t>
            </a:r>
            <a:r>
              <a:rPr lang="en-US" altLang="en-US" sz="3600" smtClean="0">
                <a:solidFill>
                  <a:srgbClr val="FFFF00"/>
                </a:solidFill>
              </a:rPr>
              <a:t>SCCBĐ cho trẻ sốt cao co giật</a:t>
            </a:r>
            <a:r>
              <a:rPr lang="en-US" altLang="en-US" sz="3600" smtClean="0"/>
              <a:t> trước khi chuyển đến bệnh viện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84188" y="452438"/>
            <a:ext cx="7056437" cy="919162"/>
          </a:xfrm>
        </p:spPr>
        <p:txBody>
          <a:bodyPr/>
          <a:lstStyle/>
          <a:p>
            <a:pPr marL="53975" algn="ctr" eaLnBrk="1" hangingPunct="1"/>
            <a:r>
              <a:rPr lang="en-US" altLang="en-US" smtClean="0">
                <a:solidFill>
                  <a:srgbClr val="FF0000"/>
                </a:solidFill>
              </a:rPr>
              <a:t>SAY NẮNG SAY NÓNG</a:t>
            </a:r>
          </a:p>
        </p:txBody>
      </p:sp>
      <p:sp>
        <p:nvSpPr>
          <p:cNvPr id="72707" name="Content Placeholder 2"/>
          <p:cNvSpPr>
            <a:spLocks noGrp="1"/>
          </p:cNvSpPr>
          <p:nvPr>
            <p:ph idx="1"/>
          </p:nvPr>
        </p:nvSpPr>
        <p:spPr/>
        <p:txBody>
          <a:bodyPr/>
          <a:lstStyle/>
          <a:p>
            <a:pPr eaLnBrk="1" hangingPunct="1">
              <a:buFont typeface="Wingdings 2" panose="05020102010507070707" pitchFamily="18" charset="2"/>
              <a:buNone/>
            </a:pPr>
            <a:endParaRPr lang="en-US" altLang="en-US" smtClean="0"/>
          </a:p>
          <a:p>
            <a:pPr eaLnBrk="1" hangingPunct="1">
              <a:buFont typeface="Wingdings 2" panose="05020102010507070707" pitchFamily="18" charset="2"/>
              <a:buNone/>
            </a:pPr>
            <a:r>
              <a:rPr lang="en-US" altLang="en-US" sz="2800" smtClean="0"/>
              <a:t>Nguyên tắc điều trị</a:t>
            </a:r>
          </a:p>
          <a:p>
            <a:pPr eaLnBrk="1" hangingPunct="1"/>
            <a:r>
              <a:rPr lang="en-US" altLang="en-US" sz="2800" i="1" smtClean="0"/>
              <a:t>Làm mát</a:t>
            </a:r>
          </a:p>
          <a:p>
            <a:pPr eaLnBrk="1" hangingPunct="1"/>
            <a:r>
              <a:rPr lang="en-US" altLang="en-US" sz="2800" i="1" smtClean="0"/>
              <a:t>Bù nước và các chất điện giải</a:t>
            </a:r>
          </a:p>
          <a:p>
            <a:pPr eaLnBrk="1" hangingPunct="1"/>
            <a:r>
              <a:rPr lang="en-US" altLang="en-US" sz="2800" i="1" smtClean="0"/>
              <a:t>Không dùng các thuốc hạ sốt</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990600" y="452438"/>
            <a:ext cx="6550025" cy="842962"/>
          </a:xfrm>
        </p:spPr>
        <p:txBody>
          <a:bodyPr/>
          <a:lstStyle/>
          <a:p>
            <a:pPr marL="53975" algn="ctr" eaLnBrk="1" hangingPunct="1"/>
            <a:r>
              <a:rPr lang="en-US" altLang="en-US" smtClean="0">
                <a:solidFill>
                  <a:srgbClr val="FF0000"/>
                </a:solidFill>
              </a:rPr>
              <a:t>SAY NẮNG SAY NÓNG</a:t>
            </a:r>
          </a:p>
        </p:txBody>
      </p:sp>
      <p:sp>
        <p:nvSpPr>
          <p:cNvPr id="88067" name="Content Placeholder 2"/>
          <p:cNvSpPr>
            <a:spLocks noGrp="1"/>
          </p:cNvSpPr>
          <p:nvPr>
            <p:ph idx="1"/>
          </p:nvPr>
        </p:nvSpPr>
        <p:spPr/>
        <p:txBody>
          <a:bodyPr>
            <a:normAutofit/>
          </a:bodyPr>
          <a:lstStyle/>
          <a:p>
            <a:pPr eaLnBrk="1" hangingPunct="1">
              <a:lnSpc>
                <a:spcPct val="60000"/>
              </a:lnSpc>
            </a:pPr>
            <a:r>
              <a:rPr lang="en-US" altLang="en-US" sz="2500" smtClean="0"/>
              <a:t> </a:t>
            </a:r>
            <a:r>
              <a:rPr lang="en-US" altLang="en-US" sz="2800" smtClean="0"/>
              <a:t>Đưa nạn nhân vào </a:t>
            </a:r>
            <a:r>
              <a:rPr lang="en-US" altLang="en-US" sz="2800" smtClean="0">
                <a:solidFill>
                  <a:srgbClr val="FFC000"/>
                </a:solidFill>
              </a:rPr>
              <a:t>chỗ mát</a:t>
            </a:r>
            <a:r>
              <a:rPr lang="en-US" altLang="en-US" sz="2800" smtClean="0"/>
              <a:t>, nhúng toàn thân vào nước mát, hay dùng vòi nước tưới cây phun vào người nạn nhân tránh phun vào mũi, lấy bọt biển nhúng nước lau khắp người .</a:t>
            </a:r>
          </a:p>
          <a:p>
            <a:pPr eaLnBrk="1" hangingPunct="1">
              <a:lnSpc>
                <a:spcPct val="60000"/>
              </a:lnSpc>
            </a:pPr>
            <a:r>
              <a:rPr lang="en-US" altLang="en-US" sz="2800" smtClean="0"/>
              <a:t> Tốt nhất là đưa nạn nhân </a:t>
            </a:r>
            <a:r>
              <a:rPr lang="en-US" altLang="en-US" sz="2800" smtClean="0">
                <a:solidFill>
                  <a:srgbClr val="FFC000"/>
                </a:solidFill>
              </a:rPr>
              <a:t>vào phòng có điều hòa, </a:t>
            </a:r>
            <a:r>
              <a:rPr lang="en-US" altLang="en-US" sz="2800" smtClean="0"/>
              <a:t>bỏ hết quần áo ra, túi đá đắp ở 2 bên cổ, 2 nách và 2 bẹn phun nước ấm dạng bụi vào khắp người, hướng quạt về phía nạn nhân, hơi nước bốc hơi nhanh mang nhiệt đi làm hạ nhiệt độ cho nạn nhân </a:t>
            </a:r>
            <a:r>
              <a:rPr lang="en-US" altLang="en-US" sz="2800" smtClean="0">
                <a:solidFill>
                  <a:srgbClr val="FF0000"/>
                </a:solidFill>
              </a:rPr>
              <a:t>tìm mọi cách đưa nhanh nhiệt độ cơ thể xuống dưới 39 độ </a:t>
            </a:r>
            <a:r>
              <a:rPr lang="en-US" altLang="en-US" sz="2800" smtClean="0"/>
              <a:t>đóng vai trò quan trọng nhất để cứu sống bệnh nhân.</a:t>
            </a:r>
          </a:p>
          <a:p>
            <a:pPr eaLnBrk="1" hangingPunct="1">
              <a:lnSpc>
                <a:spcPct val="60000"/>
              </a:lnSpc>
            </a:pPr>
            <a:endParaRPr lang="en-US" altLang="en-US"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marL="53975" eaLnBrk="1" hangingPunct="1"/>
            <a:r>
              <a:rPr lang="en-US" altLang="en-US" smtClean="0">
                <a:solidFill>
                  <a:srgbClr val="FF0000"/>
                </a:solidFill>
              </a:rPr>
              <a:t>SAY NẮNG SAY NÓNG</a:t>
            </a:r>
          </a:p>
        </p:txBody>
      </p:sp>
      <p:sp>
        <p:nvSpPr>
          <p:cNvPr id="74755" name="Content Placeholder 2"/>
          <p:cNvSpPr>
            <a:spLocks noGrp="1"/>
          </p:cNvSpPr>
          <p:nvPr>
            <p:ph idx="1"/>
          </p:nvPr>
        </p:nvSpPr>
        <p:spPr/>
        <p:txBody>
          <a:bodyPr/>
          <a:lstStyle/>
          <a:p>
            <a:pPr eaLnBrk="1" hangingPunct="1"/>
            <a:r>
              <a:rPr lang="en-US" altLang="en-US" smtClean="0"/>
              <a:t>Có thể bọc nạn nhân trong tấm chăn làm mát đặc biệt, cùng với chườm đá vào cổ bẹn và nách bệnh nhân có thể run nên cần cho thuốc giãn cơ như benzodiazepine ( thực hiện ở trung tâm cấp cứu )</a:t>
            </a:r>
          </a:p>
          <a:p>
            <a:pPr eaLnBrk="1" hangingPunct="1"/>
            <a:r>
              <a:rPr lang="en-US" altLang="en-US" smtClean="0"/>
              <a:t>Các phương pháp làm lạnh bên trong chỉ tiến hành ở trung tâm cấp cứu </a:t>
            </a:r>
          </a:p>
          <a:p>
            <a:pPr eaLnBrk="1" hangingPunct="1"/>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84188" y="452438"/>
            <a:ext cx="7056437" cy="766762"/>
          </a:xfrm>
        </p:spPr>
        <p:txBody>
          <a:bodyPr/>
          <a:lstStyle/>
          <a:p>
            <a:pPr marL="53975" algn="ctr" eaLnBrk="1" hangingPunct="1"/>
            <a:r>
              <a:rPr lang="en-US" altLang="en-US" smtClean="0">
                <a:solidFill>
                  <a:srgbClr val="FF0000"/>
                </a:solidFill>
              </a:rPr>
              <a:t>SAY NẮNG SAY NÓNG</a:t>
            </a:r>
          </a:p>
        </p:txBody>
      </p:sp>
      <p:sp>
        <p:nvSpPr>
          <p:cNvPr id="75779" name="Content Placeholder 2"/>
          <p:cNvSpPr>
            <a:spLocks noGrp="1"/>
          </p:cNvSpPr>
          <p:nvPr>
            <p:ph idx="1"/>
          </p:nvPr>
        </p:nvSpPr>
        <p:spPr>
          <a:xfrm>
            <a:off x="827088" y="1447800"/>
            <a:ext cx="7631112" cy="4800600"/>
          </a:xfrm>
        </p:spPr>
        <p:txBody>
          <a:bodyPr/>
          <a:lstStyle/>
          <a:p>
            <a:pPr eaLnBrk="1" hangingPunct="1">
              <a:buFont typeface="Wingdings 2" panose="05020102010507070707" pitchFamily="18" charset="2"/>
              <a:buNone/>
            </a:pPr>
            <a:r>
              <a:rPr lang="en-US" altLang="en-US" b="1" smtClean="0"/>
              <a:t> </a:t>
            </a:r>
            <a:r>
              <a:rPr lang="en-US" altLang="en-US" sz="2800" b="1" smtClean="0"/>
              <a:t>Bù nước và điện giải:</a:t>
            </a:r>
            <a:endParaRPr lang="en-US" altLang="en-US" sz="2800" smtClean="0"/>
          </a:p>
          <a:p>
            <a:pPr eaLnBrk="1" hangingPunct="1"/>
            <a:r>
              <a:rPr lang="en-US" altLang="en-US" sz="2800" smtClean="0"/>
              <a:t> Nếu còn uống được thì cho </a:t>
            </a:r>
            <a:r>
              <a:rPr lang="en-US" altLang="en-US" sz="2800" smtClean="0">
                <a:solidFill>
                  <a:srgbClr val="FF0000"/>
                </a:solidFill>
              </a:rPr>
              <a:t>uống ORS </a:t>
            </a:r>
            <a:r>
              <a:rPr lang="en-US" altLang="en-US" sz="2800" smtClean="0"/>
              <a:t>hay nước pha muối  .         </a:t>
            </a:r>
          </a:p>
          <a:p>
            <a:pPr eaLnBrk="1" hangingPunct="1"/>
            <a:r>
              <a:rPr lang="en-US" altLang="en-US" sz="2800" smtClean="0"/>
              <a:t> Nếu có thể  truyền dịch muối 0,9% hay Ringerlactac, </a:t>
            </a:r>
            <a:r>
              <a:rPr lang="en-US" altLang="en-US" sz="2800" smtClean="0">
                <a:solidFill>
                  <a:srgbClr val="FF0000"/>
                </a:solidFill>
              </a:rPr>
              <a:t>không truyền dung dịch đường  không có điện giải.</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marL="53975" eaLnBrk="1" hangingPunct="1"/>
            <a:r>
              <a:rPr lang="en-US" altLang="en-US" smtClean="0">
                <a:solidFill>
                  <a:srgbClr val="FF0000"/>
                </a:solidFill>
              </a:rPr>
              <a:t>SAY NẮNG SAY NÓNG</a:t>
            </a:r>
          </a:p>
        </p:txBody>
      </p:sp>
      <p:sp>
        <p:nvSpPr>
          <p:cNvPr id="76803" name="Content Placeholder 2"/>
          <p:cNvSpPr>
            <a:spLocks noGrp="1"/>
          </p:cNvSpPr>
          <p:nvPr>
            <p:ph idx="1"/>
          </p:nvPr>
        </p:nvSpPr>
        <p:spPr/>
        <p:txBody>
          <a:bodyPr/>
          <a:lstStyle/>
          <a:p>
            <a:pPr eaLnBrk="1" hangingPunct="1"/>
            <a:endParaRPr lang="en-US" altLang="en-US" sz="3600" b="1" smtClean="0"/>
          </a:p>
          <a:p>
            <a:pPr eaLnBrk="1" hangingPunct="1"/>
            <a:endParaRPr lang="en-US" altLang="en-US" sz="3600" b="1" smtClean="0"/>
          </a:p>
          <a:p>
            <a:pPr eaLnBrk="1" hangingPunct="1">
              <a:buFont typeface="Wingdings 2" panose="05020102010507070707" pitchFamily="18" charset="2"/>
              <a:buNone/>
            </a:pPr>
            <a:r>
              <a:rPr lang="en-US" altLang="en-US" sz="3600" b="1" smtClean="0"/>
              <a:t>Các thuốc </a:t>
            </a:r>
            <a:r>
              <a:rPr lang="en-US" altLang="en-US" sz="3600" b="1" smtClean="0">
                <a:solidFill>
                  <a:srgbClr val="FF0000"/>
                </a:solidFill>
              </a:rPr>
              <a:t>hạ sốt không có hiệu quả </a:t>
            </a:r>
            <a:r>
              <a:rPr lang="en-US" altLang="en-US" sz="3600" b="1" smtClean="0"/>
              <a:t>mà còn làm nặng thêm tình trạng tổn thương tế bào gan.</a:t>
            </a:r>
            <a:endParaRPr lang="en-US" altLang="en-US" sz="3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685800" y="2209800"/>
            <a:ext cx="8229600" cy="1371600"/>
          </a:xfrm>
        </p:spPr>
        <p:txBody>
          <a:bodyPr/>
          <a:lstStyle/>
          <a:p>
            <a:pPr algn="ctr" eaLnBrk="1" hangingPunct="1">
              <a:buFont typeface="Wingdings 2" panose="05020102010507070707" pitchFamily="18" charset="2"/>
              <a:buNone/>
            </a:pPr>
            <a:r>
              <a:rPr lang="en-US" altLang="en-US" smtClean="0">
                <a:latin typeface=".VnTime" panose="020B7200000000000000" pitchFamily="34" charset="0"/>
              </a:rPr>
              <a:t>		</a:t>
            </a:r>
            <a:r>
              <a:rPr lang="en-US" altLang="en-US" sz="4400" i="1" smtClean="0">
                <a:latin typeface=".VnTime" panose="020B7200000000000000" pitchFamily="34" charset="0"/>
              </a:rPr>
              <a:t>Xin ch©n thµnh c¸m ¬n!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452438"/>
            <a:ext cx="7010400" cy="690562"/>
          </a:xfrm>
        </p:spPr>
        <p:txBody>
          <a:bodyPr/>
          <a:lstStyle/>
          <a:p>
            <a:pPr marL="53975" algn="ctr" eaLnBrk="1" hangingPunct="1"/>
            <a:r>
              <a:rPr lang="en-US" altLang="en-US" sz="3800" smtClean="0">
                <a:solidFill>
                  <a:schemeClr val="accent1"/>
                </a:solidFill>
              </a:rPr>
              <a:t>Nội Dung</a:t>
            </a:r>
          </a:p>
        </p:txBody>
      </p:sp>
      <p:sp>
        <p:nvSpPr>
          <p:cNvPr id="9219" name="Content Placeholder 2"/>
          <p:cNvSpPr>
            <a:spLocks noGrp="1"/>
          </p:cNvSpPr>
          <p:nvPr>
            <p:ph idx="1"/>
          </p:nvPr>
        </p:nvSpPr>
        <p:spPr>
          <a:xfrm>
            <a:off x="827088" y="1371600"/>
            <a:ext cx="7707312" cy="3429000"/>
          </a:xfrm>
        </p:spPr>
        <p:txBody>
          <a:bodyPr/>
          <a:lstStyle/>
          <a:p>
            <a:pPr eaLnBrk="1" hangingPunct="1"/>
            <a:r>
              <a:rPr lang="en-US" altLang="en-US" sz="3600" smtClean="0"/>
              <a:t>Nhận biết biểu hiện sốt</a:t>
            </a:r>
          </a:p>
          <a:p>
            <a:pPr eaLnBrk="1" hangingPunct="1"/>
            <a:r>
              <a:rPr lang="en-US" altLang="en-US" sz="3600" smtClean="0"/>
              <a:t>Biết cách Xử trí SCCBĐ</a:t>
            </a:r>
          </a:p>
          <a:p>
            <a:pPr eaLnBrk="1" hangingPunct="1"/>
            <a:r>
              <a:rPr lang="en-US" altLang="en-US" sz="3600" smtClean="0"/>
              <a:t>Phân biệt Sốt- say nắng- say nóng</a:t>
            </a:r>
          </a:p>
          <a:p>
            <a:pPr eaLnBrk="1" hangingPunct="1">
              <a:buFont typeface="Wingdings 3" panose="05040102010807070707" pitchFamily="18" charset="2"/>
              <a:buNone/>
            </a:pPr>
            <a:endParaRPr lang="en-US" altLang="en-US" sz="36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53975" algn="ctr" eaLnBrk="1" hangingPunct="1"/>
            <a:r>
              <a:rPr lang="en-US" altLang="en-US" smtClean="0">
                <a:solidFill>
                  <a:srgbClr val="FF0000"/>
                </a:solidFill>
              </a:rPr>
              <a:t>SỐT CAO CO GIẬT</a:t>
            </a:r>
            <a:endParaRPr lang="en-US" altLang="en-US" b="1" smtClean="0">
              <a:solidFill>
                <a:srgbClr val="FF0000"/>
              </a:solidFill>
            </a:endParaRPr>
          </a:p>
        </p:txBody>
      </p:sp>
      <p:sp>
        <p:nvSpPr>
          <p:cNvPr id="46083" name="Rectangle 3"/>
          <p:cNvSpPr>
            <a:spLocks noGrp="1" noChangeArrowheads="1"/>
          </p:cNvSpPr>
          <p:nvPr>
            <p:ph idx="1"/>
          </p:nvPr>
        </p:nvSpPr>
        <p:spPr/>
        <p:txBody>
          <a:bodyPr/>
          <a:lstStyle/>
          <a:p>
            <a:pPr eaLnBrk="1" hangingPunct="1">
              <a:buFont typeface="Wingdings 2" panose="05020102010507070707" pitchFamily="18" charset="2"/>
              <a:buNone/>
            </a:pPr>
            <a:r>
              <a:rPr lang="en-US" altLang="en-US" sz="2800" b="1" smtClean="0">
                <a:latin typeface="VNI-Times" pitchFamily="2" charset="0"/>
              </a:rPr>
              <a:t>Phan loai</a:t>
            </a:r>
            <a:r>
              <a:rPr lang="en-US" altLang="en-US" sz="2800" smtClean="0">
                <a:latin typeface="VNI-Times" pitchFamily="2" charset="0"/>
              </a:rPr>
              <a:t> </a:t>
            </a:r>
          </a:p>
          <a:p>
            <a:pPr eaLnBrk="1" hangingPunct="1"/>
            <a:r>
              <a:rPr lang="en-US" altLang="en-US" sz="2800" smtClean="0">
                <a:latin typeface="VNI-Times" pitchFamily="2" charset="0"/>
              </a:rPr>
              <a:t>Soát khi thaân nhieät ño ôû </a:t>
            </a:r>
            <a:r>
              <a:rPr lang="en-US" altLang="en-US" sz="2800" smtClean="0"/>
              <a:t>nách</a:t>
            </a:r>
            <a:r>
              <a:rPr lang="en-US" altLang="en-US" sz="2800" smtClean="0">
                <a:latin typeface="VNI-Times" pitchFamily="2" charset="0"/>
              </a:rPr>
              <a:t> treân 37</a:t>
            </a:r>
            <a:r>
              <a:rPr lang="en-US" altLang="en-US" sz="2800" baseline="30000" smtClean="0">
                <a:latin typeface="VNI-Times" pitchFamily="2" charset="0"/>
              </a:rPr>
              <a:t>0</a:t>
            </a:r>
            <a:r>
              <a:rPr lang="en-US" altLang="en-US" sz="2800" smtClean="0">
                <a:latin typeface="VNI-Times" pitchFamily="2" charset="0"/>
              </a:rPr>
              <a:t>5C. </a:t>
            </a:r>
          </a:p>
          <a:p>
            <a:pPr eaLnBrk="1" hangingPunct="1"/>
            <a:r>
              <a:rPr lang="en-US" altLang="en-US" sz="2800" smtClean="0">
                <a:latin typeface="VNI-Times" pitchFamily="2" charset="0"/>
              </a:rPr>
              <a:t>Soát nhẹ: 37.5-38.5</a:t>
            </a:r>
          </a:p>
          <a:p>
            <a:pPr eaLnBrk="1" hangingPunct="1"/>
            <a:r>
              <a:rPr lang="en-US" altLang="en-US" sz="2800" smtClean="0">
                <a:latin typeface="VNI-Times" pitchFamily="2" charset="0"/>
              </a:rPr>
              <a:t>Sốt trung bình: 38.5 – 39.5</a:t>
            </a:r>
          </a:p>
          <a:p>
            <a:pPr eaLnBrk="1" hangingPunct="1"/>
            <a:r>
              <a:rPr lang="en-US" altLang="en-US" sz="2800" smtClean="0">
                <a:latin typeface="VNI-Times" pitchFamily="2" charset="0"/>
              </a:rPr>
              <a:t>Sốt cao: 39.5 – 40.5</a:t>
            </a:r>
          </a:p>
          <a:p>
            <a:pPr eaLnBrk="1" hangingPunct="1"/>
            <a:r>
              <a:rPr lang="en-US" altLang="en-US" sz="2800" smtClean="0">
                <a:latin typeface="VNI-Times" pitchFamily="2" charset="0"/>
              </a:rPr>
              <a:t>Hyperpyrexia: &gt; 40.5</a:t>
            </a:r>
            <a:r>
              <a:rPr lang="en-US" altLang="en-US" sz="2800" baseline="30000" smtClean="0">
                <a:latin typeface="VNI-Times" pitchFamily="2" charset="0"/>
              </a:rPr>
              <a:t>0</a:t>
            </a:r>
            <a:r>
              <a:rPr lang="en-US" altLang="en-US" sz="2800" smtClean="0">
                <a:latin typeface="VNI-Times" pitchFamily="2" charset="0"/>
              </a:rPr>
              <a:t>C</a:t>
            </a:r>
          </a:p>
          <a:p>
            <a:pPr eaLnBrk="1" hangingPunct="1"/>
            <a:r>
              <a:rPr lang="en-US" altLang="en-US" sz="2800" smtClean="0">
                <a:latin typeface="VNI-Times" pitchFamily="2" charset="0"/>
              </a:rPr>
              <a:t>Malignant hyperthermia</a:t>
            </a:r>
          </a:p>
          <a:p>
            <a:pPr eaLnBrk="1" hangingPunct="1">
              <a:buFont typeface="Wingdings" panose="05000000000000000000" pitchFamily="2" charset="2"/>
              <a:buNone/>
            </a:pPr>
            <a:endParaRPr lang="en-US" altLang="en-US" sz="2800" smtClean="0">
              <a:latin typeface="VNI-Times"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90600" y="452438"/>
            <a:ext cx="6550025" cy="766762"/>
          </a:xfrm>
        </p:spPr>
        <p:txBody>
          <a:bodyPr/>
          <a:lstStyle/>
          <a:p>
            <a:pPr algn="ctr" eaLnBrk="1" hangingPunct="1"/>
            <a:r>
              <a:rPr lang="en-US" altLang="en-US" smtClean="0"/>
              <a:t>CÁC GIAI ĐOẠN SỐT</a:t>
            </a:r>
          </a:p>
        </p:txBody>
      </p:sp>
      <p:pic>
        <p:nvPicPr>
          <p:cNvPr id="471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447800"/>
            <a:ext cx="7620000" cy="5181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4188" y="452438"/>
            <a:ext cx="7056437" cy="766762"/>
          </a:xfrm>
        </p:spPr>
        <p:txBody>
          <a:bodyPr/>
          <a:lstStyle/>
          <a:p>
            <a:pPr marL="53975" algn="ctr" eaLnBrk="1" hangingPunct="1"/>
            <a:r>
              <a:rPr lang="en-US" altLang="en-US" b="1" smtClean="0">
                <a:solidFill>
                  <a:srgbClr val="FF0000"/>
                </a:solidFill>
              </a:rPr>
              <a:t>SỐT CAO CO GIẬT</a:t>
            </a:r>
          </a:p>
        </p:txBody>
      </p:sp>
      <p:sp>
        <p:nvSpPr>
          <p:cNvPr id="48131" name="Rectangle 3"/>
          <p:cNvSpPr>
            <a:spLocks noGrp="1" noChangeArrowheads="1"/>
          </p:cNvSpPr>
          <p:nvPr>
            <p:ph idx="1"/>
          </p:nvPr>
        </p:nvSpPr>
        <p:spPr>
          <a:xfrm>
            <a:off x="457200" y="1447800"/>
            <a:ext cx="8229600" cy="5791200"/>
          </a:xfrm>
        </p:spPr>
        <p:txBody>
          <a:bodyPr/>
          <a:lstStyle/>
          <a:p>
            <a:pPr marL="609600" indent="-609600" eaLnBrk="1" hangingPunct="1">
              <a:buFont typeface="Wingdings" panose="05000000000000000000" pitchFamily="2" charset="2"/>
              <a:buNone/>
            </a:pPr>
            <a:r>
              <a:rPr lang="en-US" altLang="en-US" sz="3200" b="1" i="1" smtClean="0">
                <a:latin typeface="VNI-Times" pitchFamily="2" charset="0"/>
              </a:rPr>
              <a:t>Chaån ñoaùn soát cao co giaät: </a:t>
            </a:r>
          </a:p>
          <a:p>
            <a:pPr marL="609600" indent="-609600" eaLnBrk="1" hangingPunct="1"/>
            <a:r>
              <a:rPr lang="en-US" altLang="en-US" sz="3200" b="1" smtClean="0">
                <a:latin typeface="VNI-Times" pitchFamily="2" charset="0"/>
              </a:rPr>
              <a:t>Tuoåi töø </a:t>
            </a:r>
            <a:r>
              <a:rPr lang="en-US" altLang="en-US" sz="3200" b="1" smtClean="0">
                <a:solidFill>
                  <a:srgbClr val="FF0000"/>
                </a:solidFill>
                <a:latin typeface="VNI-Times" pitchFamily="2" charset="0"/>
              </a:rPr>
              <a:t>6 thaùng – 6 tuoåi</a:t>
            </a:r>
            <a:r>
              <a:rPr lang="en-US" altLang="en-US" sz="3200" b="1" smtClean="0">
                <a:latin typeface="VNI-Times" pitchFamily="2" charset="0"/>
              </a:rPr>
              <a:t>.</a:t>
            </a:r>
          </a:p>
          <a:p>
            <a:pPr marL="609600" indent="-609600" eaLnBrk="1" hangingPunct="1"/>
            <a:r>
              <a:rPr lang="en-US" altLang="en-US" sz="3200" b="1" smtClean="0">
                <a:latin typeface="VNI-Times" pitchFamily="2" charset="0"/>
              </a:rPr>
              <a:t>Thöôøng coù tieàn söû soát cao co giaät.</a:t>
            </a:r>
          </a:p>
          <a:p>
            <a:pPr marL="609600" indent="-609600" eaLnBrk="1" hangingPunct="1"/>
            <a:r>
              <a:rPr lang="en-US" altLang="en-US" sz="3200" b="1" smtClean="0">
                <a:latin typeface="VNI-Times" pitchFamily="2" charset="0"/>
              </a:rPr>
              <a:t>Tính chaát côn co giaät: </a:t>
            </a:r>
          </a:p>
          <a:p>
            <a:pPr marL="609600" indent="-609600" eaLnBrk="1" hangingPunct="1">
              <a:buFont typeface="Wingdings" panose="05000000000000000000" pitchFamily="2" charset="2"/>
              <a:buChar char="§"/>
            </a:pPr>
            <a:r>
              <a:rPr lang="en-US" altLang="en-US" sz="3200" b="1" smtClean="0">
                <a:latin typeface="VNI-Times" pitchFamily="2" charset="0"/>
              </a:rPr>
              <a:t>Co giaät toaøn theå</a:t>
            </a:r>
          </a:p>
          <a:p>
            <a:pPr marL="609600" indent="-609600" eaLnBrk="1" hangingPunct="1">
              <a:buFont typeface="Wingdings" panose="05000000000000000000" pitchFamily="2" charset="2"/>
              <a:buChar char="§"/>
            </a:pPr>
            <a:r>
              <a:rPr lang="en-US" altLang="en-US" sz="3200" b="1" smtClean="0">
                <a:latin typeface="VNI-Times" pitchFamily="2" charset="0"/>
              </a:rPr>
              <a:t>Co giaät ngaén, thöôøng döôùi 5 phuùt </a:t>
            </a:r>
          </a:p>
          <a:p>
            <a:pPr marL="609600" indent="-609600" eaLnBrk="1" hangingPunct="1">
              <a:buFont typeface="Wingdings" panose="05000000000000000000" pitchFamily="2" charset="2"/>
              <a:buChar char="§"/>
            </a:pPr>
            <a:r>
              <a:rPr lang="en-US" altLang="en-US" sz="3200" b="1" smtClean="0">
                <a:latin typeface="VNI-Times" pitchFamily="2" charset="0"/>
              </a:rPr>
              <a:t>Tænh taùo vaø khoâng daáu thaàn kinh khu truù sau co giaät.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CƠ CHẾ</a:t>
            </a:r>
          </a:p>
        </p:txBody>
      </p:sp>
      <p:pic>
        <p:nvPicPr>
          <p:cNvPr id="491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4188" y="1852613"/>
            <a:ext cx="7212012" cy="447198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flipV="1">
            <a:off x="8261350" y="5794375"/>
            <a:ext cx="62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Rockwell" panose="02060603020205020403" pitchFamily="18" charset="0"/>
            </a:endParaRPr>
          </a:p>
        </p:txBody>
      </p:sp>
      <p:sp>
        <p:nvSpPr>
          <p:cNvPr id="50179" name="Rectangle 3"/>
          <p:cNvSpPr>
            <a:spLocks noGrp="1" noChangeArrowheads="1"/>
          </p:cNvSpPr>
          <p:nvPr>
            <p:ph type="title"/>
          </p:nvPr>
        </p:nvSpPr>
        <p:spPr>
          <a:xfrm>
            <a:off x="236538" y="381000"/>
            <a:ext cx="8636000" cy="762000"/>
          </a:xfrm>
        </p:spPr>
        <p:txBody>
          <a:bodyPr/>
          <a:lstStyle/>
          <a:p>
            <a:pPr marL="53975" algn="ctr" eaLnBrk="1" hangingPunct="1"/>
            <a:r>
              <a:rPr lang="en-AU" altLang="en-US" sz="3600" b="1" smtClean="0">
                <a:solidFill>
                  <a:srgbClr val="FF6600"/>
                </a:solidFill>
                <a:latin typeface="Times New Roman" panose="02020603050405020304" pitchFamily="18" charset="0"/>
              </a:rPr>
              <a:t>SỐT CAO CO GIẬT </a:t>
            </a:r>
          </a:p>
        </p:txBody>
      </p:sp>
      <p:sp>
        <p:nvSpPr>
          <p:cNvPr id="50180" name="Rectangle 4"/>
          <p:cNvSpPr>
            <a:spLocks noGrp="1" noChangeArrowheads="1"/>
          </p:cNvSpPr>
          <p:nvPr>
            <p:ph idx="1"/>
          </p:nvPr>
        </p:nvSpPr>
        <p:spPr>
          <a:xfrm>
            <a:off x="236538" y="1828800"/>
            <a:ext cx="8602662" cy="4495800"/>
          </a:xfrm>
        </p:spPr>
        <p:txBody>
          <a:bodyPr/>
          <a:lstStyle/>
          <a:p>
            <a:pPr eaLnBrk="1" hangingPunct="1">
              <a:buFont typeface="Wingdings 2" panose="05020102010507070707" pitchFamily="18" charset="2"/>
              <a:buNone/>
            </a:pPr>
            <a:r>
              <a:rPr lang="en-US" altLang="en-US" sz="2800" i="1" smtClean="0">
                <a:solidFill>
                  <a:srgbClr val="FF0000"/>
                </a:solidFill>
                <a:latin typeface="Times New Roman" panose="02020603050405020304" pitchFamily="18" charset="0"/>
              </a:rPr>
              <a:t>Cần loại trừ với</a:t>
            </a:r>
          </a:p>
          <a:p>
            <a:pPr eaLnBrk="1" hangingPunct="1"/>
            <a:r>
              <a:rPr lang="en-US" altLang="en-US" sz="2800" smtClean="0">
                <a:latin typeface="Times New Roman" panose="02020603050405020304" pitchFamily="18" charset="0"/>
              </a:rPr>
              <a:t>Co giật khi nhiệt độ thấp</a:t>
            </a:r>
          </a:p>
          <a:p>
            <a:pPr eaLnBrk="1" hangingPunct="1"/>
            <a:r>
              <a:rPr lang="en-US" altLang="en-US" sz="2800" smtClean="0">
                <a:latin typeface="Times New Roman" panose="02020603050405020304" pitchFamily="18" charset="0"/>
              </a:rPr>
              <a:t>Co giật co tính khu trú </a:t>
            </a:r>
          </a:p>
          <a:p>
            <a:pPr eaLnBrk="1" hangingPunct="1"/>
            <a:r>
              <a:rPr lang="en-US" altLang="en-US" sz="2800" smtClean="0">
                <a:latin typeface="Times New Roman" panose="02020603050405020304" pitchFamily="18" charset="0"/>
              </a:rPr>
              <a:t>Thời gian giật kéo dài  </a:t>
            </a:r>
          </a:p>
          <a:p>
            <a:pPr eaLnBrk="1" hangingPunct="1"/>
            <a:r>
              <a:rPr lang="en-US" altLang="en-US" sz="2800" smtClean="0">
                <a:latin typeface="Times New Roman" panose="02020603050405020304" pitchFamily="18" charset="0"/>
              </a:rPr>
              <a:t>Sau cơn có thể có có liệt </a:t>
            </a:r>
          </a:p>
          <a:p>
            <a:pPr eaLnBrk="1" hangingPunct="1"/>
            <a:r>
              <a:rPr lang="en-US" altLang="en-US" sz="2800" smtClean="0">
                <a:latin typeface="Times New Roman" panose="02020603050405020304" pitchFamily="18" charset="0"/>
              </a:rPr>
              <a:t>Xảy ra nhiều cơn trong 1 ngày</a:t>
            </a:r>
          </a:p>
          <a:p>
            <a:pPr eaLnBrk="1" hangingPunct="1"/>
            <a:r>
              <a:rPr lang="en-US" altLang="en-US" sz="2800" smtClean="0">
                <a:latin typeface="Times New Roman" panose="02020603050405020304" pitchFamily="18" charset="0"/>
              </a:rPr>
              <a:t>Thường liên quan đến khiếm khuyết về thần kinh, tiên lượng xấu, khả năng chuyển thành động kinh cao</a:t>
            </a:r>
          </a:p>
        </p:txBody>
      </p:sp>
    </p:spTree>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1676400"/>
            <a:ext cx="86868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pPr>
            <a:r>
              <a:rPr lang="en-US" altLang="en-US" sz="3200" b="1">
                <a:latin typeface="VNI-Helve" pitchFamily="2" charset="0"/>
              </a:rPr>
              <a:t>1. Thoâng ñöôøng thôû, thôû oxy </a:t>
            </a:r>
          </a:p>
          <a:p>
            <a:pPr eaLnBrk="1" hangingPunct="1">
              <a:lnSpc>
                <a:spcPct val="110000"/>
              </a:lnSpc>
              <a:spcBef>
                <a:spcPct val="50000"/>
              </a:spcBef>
            </a:pPr>
            <a:r>
              <a:rPr lang="en-US" altLang="en-US" sz="3200" b="1">
                <a:latin typeface="VNI-Helve" pitchFamily="2" charset="0"/>
              </a:rPr>
              <a:t>2. Diazepam tónh maïch hoaëc haäu moân </a:t>
            </a:r>
          </a:p>
          <a:p>
            <a:pPr eaLnBrk="1" hangingPunct="1">
              <a:lnSpc>
                <a:spcPct val="110000"/>
              </a:lnSpc>
              <a:spcBef>
                <a:spcPct val="50000"/>
              </a:spcBef>
            </a:pPr>
            <a:r>
              <a:rPr lang="en-US" altLang="en-US" sz="3200" b="1">
                <a:latin typeface="VNI-Helve" pitchFamily="2" charset="0"/>
              </a:rPr>
              <a:t>3. Lau maùt haï soát</a:t>
            </a:r>
          </a:p>
          <a:p>
            <a:pPr eaLnBrk="1" hangingPunct="1">
              <a:lnSpc>
                <a:spcPct val="110000"/>
              </a:lnSpc>
              <a:spcBef>
                <a:spcPct val="50000"/>
              </a:spcBef>
            </a:pPr>
            <a:r>
              <a:rPr lang="en-US" altLang="en-US" sz="3200" b="1">
                <a:latin typeface="VNI-Helve" pitchFamily="2" charset="0"/>
              </a:rPr>
              <a:t>4. Paracetamol Nheùt HM</a:t>
            </a:r>
          </a:p>
          <a:p>
            <a:pPr eaLnBrk="1" hangingPunct="1">
              <a:lnSpc>
                <a:spcPct val="110000"/>
              </a:lnSpc>
              <a:spcBef>
                <a:spcPct val="50000"/>
              </a:spcBef>
            </a:pPr>
            <a:r>
              <a:rPr lang="en-US" altLang="en-US" sz="2400">
                <a:solidFill>
                  <a:schemeClr val="bg1"/>
                </a:solidFill>
                <a:latin typeface="VNI-Helve" pitchFamily="2" charset="0"/>
              </a:rPr>
              <a:t>      </a:t>
            </a:r>
            <a:endParaRPr lang="en-US" altLang="en-US" sz="2800" b="1">
              <a:solidFill>
                <a:schemeClr val="bg1"/>
              </a:solidFill>
              <a:latin typeface="VNI-Helve" pitchFamily="2" charset="0"/>
            </a:endParaRPr>
          </a:p>
          <a:p>
            <a:pPr eaLnBrk="1" hangingPunct="1">
              <a:lnSpc>
                <a:spcPct val="110000"/>
              </a:lnSpc>
              <a:spcBef>
                <a:spcPct val="50000"/>
              </a:spcBef>
              <a:buFontTx/>
              <a:buAutoNum type="arabicPeriod"/>
            </a:pPr>
            <a:endParaRPr lang="en-US" altLang="en-US" sz="2800" b="1">
              <a:solidFill>
                <a:schemeClr val="bg1"/>
              </a:solidFill>
              <a:latin typeface="VNI-Helve" pitchFamily="2" charset="0"/>
            </a:endParaRPr>
          </a:p>
        </p:txBody>
      </p:sp>
      <p:sp>
        <p:nvSpPr>
          <p:cNvPr id="189443" name="Rectangle 3"/>
          <p:cNvSpPr>
            <a:spLocks noChangeArrowheads="1"/>
          </p:cNvSpPr>
          <p:nvPr/>
        </p:nvSpPr>
        <p:spPr bwMode="auto">
          <a:xfrm>
            <a:off x="381000" y="381000"/>
            <a:ext cx="8686800" cy="914400"/>
          </a:xfrm>
          <a:prstGeom prst="rect">
            <a:avLst/>
          </a:prstGeom>
          <a:noFill/>
          <a:ln w="9525">
            <a:noFill/>
            <a:miter lim="800000"/>
            <a:headEnd/>
            <a:tailEnd/>
          </a:ln>
          <a:effec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20000"/>
              </a:spcBef>
              <a:buClr>
                <a:schemeClr val="hlink"/>
              </a:buClr>
              <a:buSzPct val="65000"/>
              <a:buFont typeface="Wingdings" panose="05000000000000000000" pitchFamily="2" charset="2"/>
              <a:buNone/>
            </a:pPr>
            <a:r>
              <a:rPr lang="en-US" altLang="en-US" sz="3600" b="1">
                <a:solidFill>
                  <a:schemeClr val="accent1"/>
                </a:solidFill>
                <a:effectLst>
                  <a:outerShdw blurRad="38100" dist="38100" dir="2700000" algn="tl">
                    <a:srgbClr val="FFFFFF"/>
                  </a:outerShdw>
                </a:effectLst>
                <a:latin typeface="VNI-Helve" pitchFamily="2" charset="0"/>
              </a:rPr>
              <a:t>CAÁP CÖÙU TREÛ SOÁT CAO CO GIAÄT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447</TotalTime>
  <Words>1119</Words>
  <Application>Microsoft Office PowerPoint</Application>
  <PresentationFormat>On-screen Show (4:3)</PresentationFormat>
  <Paragraphs>122</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Century Gothic</vt:lpstr>
      <vt:lpstr>Wingdings 3</vt:lpstr>
      <vt:lpstr>Calibri</vt:lpstr>
      <vt:lpstr>Times New Roman</vt:lpstr>
      <vt:lpstr>Wingdings 2</vt:lpstr>
      <vt:lpstr>VNI-Times</vt:lpstr>
      <vt:lpstr>Wingdings</vt:lpstr>
      <vt:lpstr>Rockwell</vt:lpstr>
      <vt:lpstr>VNI-Helve</vt:lpstr>
      <vt:lpstr>.VnTime</vt:lpstr>
      <vt:lpstr>Ion</vt:lpstr>
      <vt:lpstr>  TẬP HUẤN SƠ CẤP CỨU BAN ĐẦU SỐT CAO CO GIẬT- SAY NẮNG – SAY NÓNG                                                                         Nhân viên y tế: Đặng Thị Thúy Hằng </vt:lpstr>
      <vt:lpstr>MỤC TIÊU</vt:lpstr>
      <vt:lpstr>Nội Dung</vt:lpstr>
      <vt:lpstr>SỐT CAO CO GIẬT</vt:lpstr>
      <vt:lpstr>CÁC GIAI ĐOẠN SỐT</vt:lpstr>
      <vt:lpstr>SỐT CAO CO GIẬT</vt:lpstr>
      <vt:lpstr>CƠ CHẾ</vt:lpstr>
      <vt:lpstr>SỐT CAO CO GIẬT </vt:lpstr>
      <vt:lpstr>PowerPoint Presentation</vt:lpstr>
      <vt:lpstr>TƯ THẾ AN TOÀN</vt:lpstr>
      <vt:lpstr>PowerPoint Presentation</vt:lpstr>
      <vt:lpstr>CAÁP CÖÙU TREÛ SOÁT CAO CO GIAÄT</vt:lpstr>
      <vt:lpstr>LAU MAÙT HAÏ SOÁT</vt:lpstr>
      <vt:lpstr>THUỐC</vt:lpstr>
      <vt:lpstr>THEO DOI</vt:lpstr>
      <vt:lpstr>SAY NẮNG SAY NÓNG</vt:lpstr>
      <vt:lpstr>SAY NẮNG SAY NÓNG</vt:lpstr>
      <vt:lpstr>SAY NẮNG SAY NÓNG</vt:lpstr>
      <vt:lpstr>SAY NẮNG SAY NÓNG</vt:lpstr>
      <vt:lpstr>SAY NẮNG SAY NÓNG</vt:lpstr>
      <vt:lpstr>SAY NẮNG SAY NÓNG</vt:lpstr>
      <vt:lpstr>SAY NẮNG SAY NÓNG</vt:lpstr>
      <vt:lpstr>SAY NẮNG SAY NÓNG</vt:lpstr>
      <vt:lpstr>SAY NẮNG SAY NÓNG</vt:lpstr>
      <vt:lpstr>PowerPoint Presentation</vt:lpstr>
    </vt:vector>
  </TitlesOfParts>
  <Company>http://gostep.info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SƠ CỨU, CẤP CỨU BAN ĐẦU  CÁC TAI NẠN THƯƠNG TÍCH  VÀ BỆNH LÝ  TẠI TRƯỜNG HỌC (Phần nội khoa)</dc:title>
  <dc:creator>huecd.com</dc:creator>
  <cp:lastModifiedBy>Admin</cp:lastModifiedBy>
  <cp:revision>38</cp:revision>
  <dcterms:created xsi:type="dcterms:W3CDTF">2012-08-22T15:30:57Z</dcterms:created>
  <dcterms:modified xsi:type="dcterms:W3CDTF">2020-10-23T04:59:06Z</dcterms:modified>
</cp:coreProperties>
</file>